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wdp" ContentType="image/vnd.ms-photo"/>
  <Default Extension="tif" ContentType="image/tif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handoutMasterIdLst>
    <p:handoutMasterId r:id="rId41"/>
  </p:handoutMasterIdLst>
  <p:sldIdLst>
    <p:sldId id="256" r:id="rId2"/>
    <p:sldId id="333" r:id="rId3"/>
    <p:sldId id="345" r:id="rId4"/>
    <p:sldId id="337" r:id="rId5"/>
    <p:sldId id="346" r:id="rId6"/>
    <p:sldId id="347" r:id="rId7"/>
    <p:sldId id="326" r:id="rId8"/>
    <p:sldId id="334" r:id="rId9"/>
    <p:sldId id="335" r:id="rId10"/>
    <p:sldId id="328" r:id="rId11"/>
    <p:sldId id="357" r:id="rId12"/>
    <p:sldId id="329" r:id="rId13"/>
    <p:sldId id="336" r:id="rId14"/>
    <p:sldId id="338" r:id="rId15"/>
    <p:sldId id="356" r:id="rId16"/>
    <p:sldId id="358" r:id="rId17"/>
    <p:sldId id="355" r:id="rId18"/>
    <p:sldId id="330" r:id="rId19"/>
    <p:sldId id="280" r:id="rId20"/>
    <p:sldId id="324" r:id="rId21"/>
    <p:sldId id="309" r:id="rId22"/>
    <p:sldId id="316" r:id="rId23"/>
    <p:sldId id="302" r:id="rId24"/>
    <p:sldId id="343" r:id="rId25"/>
    <p:sldId id="311" r:id="rId26"/>
    <p:sldId id="312" r:id="rId27"/>
    <p:sldId id="360" r:id="rId28"/>
    <p:sldId id="340" r:id="rId29"/>
    <p:sldId id="331" r:id="rId30"/>
    <p:sldId id="344" r:id="rId31"/>
    <p:sldId id="348" r:id="rId32"/>
    <p:sldId id="354" r:id="rId33"/>
    <p:sldId id="353" r:id="rId34"/>
    <p:sldId id="351" r:id="rId35"/>
    <p:sldId id="352" r:id="rId36"/>
    <p:sldId id="359" r:id="rId37"/>
    <p:sldId id="349" r:id="rId38"/>
    <p:sldId id="361" r:id="rId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clrMru>
    <a:srgbClr val="6ABA2F"/>
    <a:srgbClr val="408000"/>
    <a:srgbClr val="4896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snapToObjects="1" showGuides="1">
      <p:cViewPr varScale="1">
        <p:scale>
          <a:sx n="66" d="100"/>
          <a:sy n="66" d="100"/>
        </p:scale>
        <p:origin x="-1984" y="-104"/>
      </p:cViewPr>
      <p:guideLst>
        <p:guide orient="horz" pos="2166"/>
        <p:guide pos="669"/>
      </p:guideLst>
    </p:cSldViewPr>
  </p:slideViewPr>
  <p:notesTextViewPr>
    <p:cViewPr>
      <p:scale>
        <a:sx n="100" d="100"/>
        <a:sy n="100" d="100"/>
      </p:scale>
      <p:origin x="0" y="0"/>
    </p:cViewPr>
  </p:notesTextViewPr>
  <p:sorterViewPr>
    <p:cViewPr>
      <p:scale>
        <a:sx n="150" d="100"/>
        <a:sy n="150" d="100"/>
      </p:scale>
      <p:origin x="0" y="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notesMaster" Target="notesMasters/notesMaster1.xml"/><Relationship Id="rId41" Type="http://schemas.openxmlformats.org/officeDocument/2006/relationships/handoutMaster" Target="handoutMasters/handoutMaster1.xml"/><Relationship Id="rId42" Type="http://schemas.openxmlformats.org/officeDocument/2006/relationships/printerSettings" Target="printerSettings/printerSettings1.bin"/><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tiffzoo:Documents:WILDLIFE%20TRUST:Disease:2004%20to%20present%20human%20EID%20updates:Driver_barchart.xlsb"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Macintosh%20HD:Users:KJO1:Library:Containers:com.apple.mail:Data:Library:Mail%20Downloads:AnimalsSampledPie_Kevin.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Macintosh%20HD:Users:simonanthony:Documents:Projects:Bats:Discovery%20Curv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barChart>
        <c:barDir val="bar"/>
        <c:grouping val="clustered"/>
        <c:varyColors val="0"/>
        <c:ser>
          <c:idx val="0"/>
          <c:order val="0"/>
          <c:tx>
            <c:strRef>
              <c:f>Sheet1!$B$1</c:f>
              <c:strCache>
                <c:ptCount val="1"/>
                <c:pt idx="0">
                  <c:v>Wildlife Zoonotic</c:v>
                </c:pt>
              </c:strCache>
            </c:strRef>
          </c:tx>
          <c:spPr>
            <a:solidFill>
              <a:schemeClr val="tx2">
                <a:lumMod val="90000"/>
                <a:lumOff val="10000"/>
              </a:schemeClr>
            </a:solidFill>
          </c:spPr>
          <c:invertIfNegative val="0"/>
          <c:cat>
            <c:strRef>
              <c:f>Sheet1!$A$2:$A$15</c:f>
              <c:strCache>
                <c:ptCount val="14"/>
                <c:pt idx="0">
                  <c:v>Land use changes</c:v>
                </c:pt>
                <c:pt idx="1">
                  <c:v>Food industry changes</c:v>
                </c:pt>
                <c:pt idx="2">
                  <c:v>Human susceptibility to infection</c:v>
                </c:pt>
                <c:pt idx="3">
                  <c:v>Agricultural industry changes</c:v>
                </c:pt>
                <c:pt idx="4">
                  <c:v>International travel &amp; commerce</c:v>
                </c:pt>
                <c:pt idx="5">
                  <c:v>War &amp; famine</c:v>
                </c:pt>
                <c:pt idx="6">
                  <c:v>Unspecified</c:v>
                </c:pt>
                <c:pt idx="7">
                  <c:v>Climate &amp; weather</c:v>
                </c:pt>
                <c:pt idx="8">
                  <c:v>Breakdown of public health measures</c:v>
                </c:pt>
                <c:pt idx="9">
                  <c:v>Bushmeat</c:v>
                </c:pt>
                <c:pt idx="10">
                  <c:v>Human demographics &amp; behavior</c:v>
                </c:pt>
                <c:pt idx="11">
                  <c:v>Medical industry changes</c:v>
                </c:pt>
                <c:pt idx="12">
                  <c:v>Antimicrobial agent use</c:v>
                </c:pt>
                <c:pt idx="13">
                  <c:v>Other industries</c:v>
                </c:pt>
              </c:strCache>
            </c:strRef>
          </c:cat>
          <c:val>
            <c:numRef>
              <c:f>Sheet1!$B$2:$B$15</c:f>
              <c:numCache>
                <c:formatCode>0</c:formatCode>
                <c:ptCount val="14"/>
                <c:pt idx="0">
                  <c:v>29.0</c:v>
                </c:pt>
                <c:pt idx="1">
                  <c:v>27.0</c:v>
                </c:pt>
                <c:pt idx="2">
                  <c:v>22.0</c:v>
                </c:pt>
                <c:pt idx="3">
                  <c:v>20.0</c:v>
                </c:pt>
                <c:pt idx="4">
                  <c:v>13.0</c:v>
                </c:pt>
                <c:pt idx="5">
                  <c:v>9.0</c:v>
                </c:pt>
                <c:pt idx="6">
                  <c:v>6.0</c:v>
                </c:pt>
                <c:pt idx="7">
                  <c:v>4.0</c:v>
                </c:pt>
                <c:pt idx="8">
                  <c:v>4.0</c:v>
                </c:pt>
                <c:pt idx="9">
                  <c:v>4.0</c:v>
                </c:pt>
                <c:pt idx="10">
                  <c:v>3.0</c:v>
                </c:pt>
                <c:pt idx="11">
                  <c:v>3.0</c:v>
                </c:pt>
                <c:pt idx="12">
                  <c:v>1.0</c:v>
                </c:pt>
                <c:pt idx="13">
                  <c:v>0.0</c:v>
                </c:pt>
              </c:numCache>
            </c:numRef>
          </c:val>
        </c:ser>
        <c:dLbls>
          <c:showLegendKey val="0"/>
          <c:showVal val="0"/>
          <c:showCatName val="0"/>
          <c:showSerName val="0"/>
          <c:showPercent val="0"/>
          <c:showBubbleSize val="0"/>
        </c:dLbls>
        <c:gapWidth val="150"/>
        <c:axId val="-2143773320"/>
        <c:axId val="-2130175272"/>
      </c:barChart>
      <c:catAx>
        <c:axId val="-2143773320"/>
        <c:scaling>
          <c:orientation val="maxMin"/>
        </c:scaling>
        <c:delete val="0"/>
        <c:axPos val="l"/>
        <c:majorTickMark val="out"/>
        <c:minorTickMark val="none"/>
        <c:tickLblPos val="nextTo"/>
        <c:txPr>
          <a:bodyPr/>
          <a:lstStyle/>
          <a:p>
            <a:pPr>
              <a:defRPr sz="1600"/>
            </a:pPr>
            <a:endParaRPr lang="en-US"/>
          </a:p>
        </c:txPr>
        <c:crossAx val="-2130175272"/>
        <c:crosses val="autoZero"/>
        <c:auto val="1"/>
        <c:lblAlgn val="ctr"/>
        <c:lblOffset val="100"/>
        <c:tickLblSkip val="1"/>
        <c:tickMarkSkip val="1"/>
        <c:noMultiLvlLbl val="0"/>
      </c:catAx>
      <c:valAx>
        <c:axId val="-2130175272"/>
        <c:scaling>
          <c:orientation val="minMax"/>
        </c:scaling>
        <c:delete val="0"/>
        <c:axPos val="t"/>
        <c:majorGridlines/>
        <c:numFmt formatCode="0" sourceLinked="1"/>
        <c:majorTickMark val="out"/>
        <c:minorTickMark val="none"/>
        <c:tickLblPos val="nextTo"/>
        <c:txPr>
          <a:bodyPr/>
          <a:lstStyle/>
          <a:p>
            <a:pPr>
              <a:defRPr sz="1400"/>
            </a:pPr>
            <a:endParaRPr lang="en-US"/>
          </a:p>
        </c:txPr>
        <c:crossAx val="-2143773320"/>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pieChart>
        <c:varyColors val="1"/>
        <c:ser>
          <c:idx val="0"/>
          <c:order val="0"/>
          <c:dPt>
            <c:idx val="0"/>
            <c:bubble3D val="0"/>
            <c:spPr>
              <a:solidFill>
                <a:schemeClr val="accent1"/>
              </a:solidFill>
            </c:spPr>
          </c:dPt>
          <c:dPt>
            <c:idx val="4"/>
            <c:bubble3D val="0"/>
            <c:spPr>
              <a:noFill/>
            </c:spPr>
          </c:dPt>
          <c:dLbls>
            <c:dLbl>
              <c:idx val="0"/>
              <c:layout>
                <c:manualLayout>
                  <c:x val="-0.17969094488189"/>
                  <c:y val="0.0354997812773403"/>
                </c:manualLayout>
              </c:layout>
              <c:tx>
                <c:rich>
                  <a:bodyPr/>
                  <a:lstStyle/>
                  <a:p>
                    <a:r>
                      <a:rPr lang="en-US" sz="2000"/>
                      <a:t>15,342</a:t>
                    </a:r>
                    <a:endParaRPr lang="en-US"/>
                  </a:p>
                </c:rich>
              </c:tx>
              <c:dLblPos val="bestFit"/>
              <c:showLegendKey val="0"/>
              <c:showVal val="1"/>
              <c:showCatName val="0"/>
              <c:showSerName val="0"/>
              <c:showPercent val="0"/>
              <c:showBubbleSize val="0"/>
            </c:dLbl>
            <c:dLbl>
              <c:idx val="1"/>
              <c:layout>
                <c:manualLayout>
                  <c:x val="0.0519980875255868"/>
                  <c:y val="-0.166418986359099"/>
                </c:manualLayout>
              </c:layout>
              <c:tx>
                <c:rich>
                  <a:bodyPr/>
                  <a:lstStyle/>
                  <a:p>
                    <a:r>
                      <a:rPr lang="en-US" sz="2000"/>
                      <a:t>4,522</a:t>
                    </a:r>
                    <a:endParaRPr lang="en-US"/>
                  </a:p>
                </c:rich>
              </c:tx>
              <c:dLblPos val="bestFit"/>
              <c:showLegendKey val="0"/>
              <c:showVal val="1"/>
              <c:showCatName val="0"/>
              <c:showSerName val="0"/>
              <c:showPercent val="0"/>
              <c:showBubbleSize val="0"/>
            </c:dLbl>
            <c:dLbl>
              <c:idx val="2"/>
              <c:layout>
                <c:manualLayout>
                  <c:x val="0.129914566182074"/>
                  <c:y val="-0.0360853740913628"/>
                </c:manualLayout>
              </c:layout>
              <c:tx>
                <c:rich>
                  <a:bodyPr/>
                  <a:lstStyle/>
                  <a:p>
                    <a:r>
                      <a:rPr lang="en-US" sz="2000"/>
                      <a:t>7,184</a:t>
                    </a:r>
                    <a:endParaRPr lang="en-US"/>
                  </a:p>
                </c:rich>
              </c:tx>
              <c:dLblPos val="bestFit"/>
              <c:showLegendKey val="0"/>
              <c:showVal val="1"/>
              <c:showCatName val="0"/>
              <c:showSerName val="0"/>
              <c:showPercent val="0"/>
              <c:showBubbleSize val="0"/>
            </c:dLbl>
            <c:dLbl>
              <c:idx val="3"/>
              <c:layout>
                <c:manualLayout>
                  <c:x val="0.0847520805629847"/>
                  <c:y val="0.162323489973484"/>
                </c:manualLayout>
              </c:layout>
              <c:tx>
                <c:rich>
                  <a:bodyPr/>
                  <a:lstStyle/>
                  <a:p>
                    <a:r>
                      <a:rPr lang="en-US" sz="2000"/>
                      <a:t>5,489</a:t>
                    </a:r>
                    <a:endParaRPr lang="en-US"/>
                  </a:p>
                </c:rich>
              </c:tx>
              <c:dLblPos val="bestFit"/>
              <c:showLegendKey val="0"/>
              <c:showVal val="1"/>
              <c:showCatName val="0"/>
              <c:showSerName val="0"/>
              <c:showPercent val="0"/>
              <c:showBubbleSize val="0"/>
            </c:dLbl>
            <c:txPr>
              <a:bodyPr/>
              <a:lstStyle/>
              <a:p>
                <a:pPr>
                  <a:defRPr sz="2000" baseline="0"/>
                </a:pPr>
                <a:endParaRPr lang="en-US"/>
              </a:p>
            </c:txPr>
            <c:dLblPos val="bestFit"/>
            <c:showLegendKey val="0"/>
            <c:showVal val="0"/>
            <c:showCatName val="0"/>
            <c:showSerName val="0"/>
            <c:showPercent val="0"/>
            <c:showBubbleSize val="0"/>
          </c:dLbls>
          <c:cat>
            <c:strRef>
              <c:f>Sheet1!$A$1:$A$4</c:f>
              <c:strCache>
                <c:ptCount val="4"/>
                <c:pt idx="0">
                  <c:v>Bats</c:v>
                </c:pt>
                <c:pt idx="1">
                  <c:v>Primates</c:v>
                </c:pt>
                <c:pt idx="2">
                  <c:v>Rodents</c:v>
                </c:pt>
                <c:pt idx="3">
                  <c:v>Other Mammals</c:v>
                </c:pt>
              </c:strCache>
            </c:strRef>
          </c:cat>
          <c:val>
            <c:numRef>
              <c:f>Sheet1!$B$1:$B$4</c:f>
              <c:numCache>
                <c:formatCode>General</c:formatCode>
                <c:ptCount val="4"/>
                <c:pt idx="0">
                  <c:v>15342.0</c:v>
                </c:pt>
                <c:pt idx="1">
                  <c:v>4522.0</c:v>
                </c:pt>
                <c:pt idx="2">
                  <c:v>7184.0</c:v>
                </c:pt>
                <c:pt idx="3">
                  <c:v>5489.0</c:v>
                </c:pt>
              </c:numCache>
            </c:numRef>
          </c:val>
        </c:ser>
        <c:ser>
          <c:idx val="1"/>
          <c:order val="1"/>
          <c:cat>
            <c:strRef>
              <c:f>Sheet1!$A$1:$A$4</c:f>
              <c:strCache>
                <c:ptCount val="4"/>
                <c:pt idx="0">
                  <c:v>Bats</c:v>
                </c:pt>
                <c:pt idx="1">
                  <c:v>Primates</c:v>
                </c:pt>
                <c:pt idx="2">
                  <c:v>Rodents</c:v>
                </c:pt>
                <c:pt idx="3">
                  <c:v>Other Mammals</c:v>
                </c:pt>
              </c:strCache>
            </c:strRef>
          </c:cat>
          <c:val>
            <c:numRef>
              <c:f>Sheet1!$C$1:$C$5</c:f>
              <c:numCache>
                <c:formatCode>General</c:formatCode>
                <c:ptCount val="5"/>
                <c:pt idx="0">
                  <c:v>6806.0</c:v>
                </c:pt>
                <c:pt idx="1">
                  <c:v>1652.0</c:v>
                </c:pt>
                <c:pt idx="2">
                  <c:v>1858.0</c:v>
                </c:pt>
                <c:pt idx="3">
                  <c:v>609.0</c:v>
                </c:pt>
                <c:pt idx="4">
                  <c:v>45.0</c:v>
                </c:pt>
              </c:numCache>
            </c:numRef>
          </c:val>
        </c:ser>
        <c:dLbls>
          <c:showLegendKey val="0"/>
          <c:showVal val="0"/>
          <c:showCatName val="0"/>
          <c:showSerName val="0"/>
          <c:showPercent val="0"/>
          <c:showBubbleSize val="0"/>
          <c:showLeaderLines val="0"/>
        </c:dLbls>
        <c:firstSliceAng val="0"/>
      </c:pieChart>
    </c:plotArea>
    <c:legend>
      <c:legendPos val="r"/>
      <c:layout>
        <c:manualLayout>
          <c:xMode val="edge"/>
          <c:yMode val="edge"/>
          <c:x val="0.675353165294566"/>
          <c:y val="0.0226447014225655"/>
          <c:w val="0.30491248935439"/>
          <c:h val="0.977355298577434"/>
        </c:manualLayout>
      </c:layout>
      <c:overlay val="0"/>
      <c:txPr>
        <a:bodyPr/>
        <a:lstStyle/>
        <a:p>
          <a:pPr>
            <a:defRPr sz="3200"/>
          </a:pPr>
          <a:endParaRPr lang="en-US"/>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a:t>Discovery</a:t>
            </a:r>
            <a:r>
              <a:rPr lang="en-US" baseline="0"/>
              <a:t> Curve for CoV in Pteropus Bats (Bangladesh)</a:t>
            </a:r>
            <a:endParaRPr lang="en-US"/>
          </a:p>
        </c:rich>
      </c:tx>
      <c:layout/>
      <c:overlay val="0"/>
    </c:title>
    <c:autoTitleDeleted val="0"/>
    <c:plotArea>
      <c:layout/>
      <c:scatterChart>
        <c:scatterStyle val="lineMarker"/>
        <c:varyColors val="0"/>
        <c:ser>
          <c:idx val="0"/>
          <c:order val="0"/>
          <c:tx>
            <c:strRef>
              <c:f>'CoV Individual'!$R$1</c:f>
              <c:strCache>
                <c:ptCount val="1"/>
                <c:pt idx="0">
                  <c:v>Number of Viruses</c:v>
                </c:pt>
              </c:strCache>
            </c:strRef>
          </c:tx>
          <c:spPr>
            <a:ln w="47625">
              <a:noFill/>
            </a:ln>
          </c:spPr>
          <c:trendline>
            <c:spPr>
              <a:ln w="38100" cmpd="sng"/>
            </c:spPr>
            <c:trendlineType val="log"/>
            <c:dispRSqr val="0"/>
            <c:dispEq val="0"/>
          </c:trendline>
          <c:xVal>
            <c:numRef>
              <c:f>'CoV Individual'!$Q$2:$Q$7</c:f>
              <c:numCache>
                <c:formatCode>General</c:formatCode>
                <c:ptCount val="6"/>
                <c:pt idx="0">
                  <c:v>1.0</c:v>
                </c:pt>
                <c:pt idx="1">
                  <c:v>2.0</c:v>
                </c:pt>
                <c:pt idx="2">
                  <c:v>13.0</c:v>
                </c:pt>
                <c:pt idx="3">
                  <c:v>525.0</c:v>
                </c:pt>
                <c:pt idx="4">
                  <c:v>1442.0</c:v>
                </c:pt>
                <c:pt idx="5">
                  <c:v>1562.0</c:v>
                </c:pt>
              </c:numCache>
            </c:numRef>
          </c:xVal>
          <c:yVal>
            <c:numRef>
              <c:f>'CoV Individual'!$R$2:$R$7</c:f>
              <c:numCache>
                <c:formatCode>General</c:formatCode>
                <c:ptCount val="6"/>
                <c:pt idx="0">
                  <c:v>0.0</c:v>
                </c:pt>
                <c:pt idx="1">
                  <c:v>1.0</c:v>
                </c:pt>
                <c:pt idx="2">
                  <c:v>2.0</c:v>
                </c:pt>
                <c:pt idx="3">
                  <c:v>3.0</c:v>
                </c:pt>
                <c:pt idx="4">
                  <c:v>4.0</c:v>
                </c:pt>
                <c:pt idx="5">
                  <c:v>4.0</c:v>
                </c:pt>
              </c:numCache>
            </c:numRef>
          </c:yVal>
          <c:smooth val="0"/>
        </c:ser>
        <c:dLbls>
          <c:showLegendKey val="0"/>
          <c:showVal val="0"/>
          <c:showCatName val="0"/>
          <c:showSerName val="0"/>
          <c:showPercent val="0"/>
          <c:showBubbleSize val="0"/>
        </c:dLbls>
        <c:axId val="-2130038952"/>
        <c:axId val="-2143482536"/>
      </c:scatterChart>
      <c:valAx>
        <c:axId val="-2130038952"/>
        <c:scaling>
          <c:orientation val="minMax"/>
        </c:scaling>
        <c:delete val="0"/>
        <c:axPos val="b"/>
        <c:numFmt formatCode="General" sourceLinked="1"/>
        <c:majorTickMark val="out"/>
        <c:minorTickMark val="none"/>
        <c:tickLblPos val="nextTo"/>
        <c:crossAx val="-2143482536"/>
        <c:crosses val="autoZero"/>
        <c:crossBetween val="midCat"/>
      </c:valAx>
      <c:valAx>
        <c:axId val="-2143482536"/>
        <c:scaling>
          <c:orientation val="minMax"/>
        </c:scaling>
        <c:delete val="0"/>
        <c:axPos val="l"/>
        <c:majorGridlines/>
        <c:numFmt formatCode="General" sourceLinked="1"/>
        <c:majorTickMark val="out"/>
        <c:minorTickMark val="none"/>
        <c:tickLblPos val="nextTo"/>
        <c:crossAx val="-2130038952"/>
        <c:crosses val="autoZero"/>
        <c:crossBetween val="midCat"/>
        <c:majorUnit val="1.0"/>
      </c:valAx>
    </c:plotArea>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FE0A88E-A092-F946-B1A9-C6515FDDD1FD}" type="datetimeFigureOut">
              <a:rPr lang="en-US" smtClean="0"/>
              <a:pPr/>
              <a:t>3/25/14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82031F7-4B9E-2540-9E79-A175A7805797}" type="slidenum">
              <a:rPr lang="en-US" smtClean="0"/>
              <a:pPr/>
              <a:t>‹#›</a:t>
            </a:fld>
            <a:endParaRPr lang="en-US"/>
          </a:p>
        </p:txBody>
      </p:sp>
    </p:spTree>
    <p:extLst>
      <p:ext uri="{BB962C8B-B14F-4D97-AF65-F5344CB8AC3E}">
        <p14:creationId xmlns:p14="http://schemas.microsoft.com/office/powerpoint/2010/main" val="39817755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25F01F-16A0-C04E-9C7F-603456665A8D}" type="datetimeFigureOut">
              <a:rPr lang="en-US" smtClean="0"/>
              <a:pPr/>
              <a:t>3/25/14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6CE639-0637-5542-AAFC-1B4BD71D16E9}" type="slidenum">
              <a:rPr lang="en-US" smtClean="0"/>
              <a:pPr/>
              <a:t>‹#›</a:t>
            </a:fld>
            <a:endParaRPr lang="en-US"/>
          </a:p>
        </p:txBody>
      </p:sp>
    </p:spTree>
    <p:extLst>
      <p:ext uri="{BB962C8B-B14F-4D97-AF65-F5344CB8AC3E}">
        <p14:creationId xmlns:p14="http://schemas.microsoft.com/office/powerpoint/2010/main" val="4858290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CDA09AAC-EFE4-CC4C-86C1-B8BBED37D6DB}" type="slidenum">
              <a:rPr lang="en-US"/>
              <a:pPr/>
              <a:t>3</a:t>
            </a:fld>
            <a:endParaRPr lang="en-US"/>
          </a:p>
        </p:txBody>
      </p:sp>
      <p:sp>
        <p:nvSpPr>
          <p:cNvPr id="2457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prstTxWarp prst="textNoShape">
              <a:avLst/>
            </a:prstTxWarp>
          </a:bodyPr>
          <a:lstStyle/>
          <a:p>
            <a:pPr algn="r" eaLnBrk="1" hangingPunct="1"/>
            <a:fld id="{1B504A3F-2665-4849-B315-F14242A78307}" type="slidenum">
              <a:rPr lang="en-US" sz="1200" b="0"/>
              <a:pPr algn="r" eaLnBrk="1" hangingPunct="1"/>
              <a:t>3</a:t>
            </a:fld>
            <a:endParaRPr lang="en-US" sz="1200" b="0"/>
          </a:p>
        </p:txBody>
      </p:sp>
      <p:sp>
        <p:nvSpPr>
          <p:cNvPr id="24580" name="Rectangle 2"/>
          <p:cNvSpPr>
            <a:spLocks noGrp="1" noRot="1" noChangeAspect="1" noChangeArrowheads="1" noTextEdit="1"/>
          </p:cNvSpPr>
          <p:nvPr>
            <p:ph type="sldImg"/>
          </p:nvPr>
        </p:nvSpPr>
        <p:spPr>
          <a:xfrm>
            <a:off x="1143000" y="685800"/>
            <a:ext cx="4572000" cy="3429000"/>
          </a:xfrm>
          <a:solidFill>
            <a:srgbClr val="FFFFFF"/>
          </a:solidFill>
          <a:ln/>
        </p:spPr>
      </p:sp>
      <p:sp>
        <p:nvSpPr>
          <p:cNvPr id="24581"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PPE</a:t>
            </a:r>
            <a:endParaRPr lang="en-US" dirty="0"/>
          </a:p>
        </p:txBody>
      </p:sp>
      <p:sp>
        <p:nvSpPr>
          <p:cNvPr id="4" name="Slide Number Placeholder 3"/>
          <p:cNvSpPr>
            <a:spLocks noGrp="1"/>
          </p:cNvSpPr>
          <p:nvPr>
            <p:ph type="sldNum" sz="quarter" idx="10"/>
          </p:nvPr>
        </p:nvSpPr>
        <p:spPr/>
        <p:txBody>
          <a:bodyPr/>
          <a:lstStyle/>
          <a:p>
            <a:fld id="{236CE639-0637-5542-AAFC-1B4BD71D16E9}" type="slidenum">
              <a:rPr lang="en-US" smtClean="0"/>
              <a:pPr/>
              <a:t>24</a:t>
            </a:fld>
            <a:endParaRPr lang="en-US"/>
          </a:p>
        </p:txBody>
      </p:sp>
    </p:spTree>
    <p:extLst>
      <p:ext uri="{BB962C8B-B14F-4D97-AF65-F5344CB8AC3E}">
        <p14:creationId xmlns:p14="http://schemas.microsoft.com/office/powerpoint/2010/main" val="30434441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0914A06E-F2FC-4AF7-A261-C3D0AB5A7F54}" type="slidenum">
              <a:rPr lang="en-US" smtClean="0"/>
              <a:pPr/>
              <a:t>28</a:t>
            </a:fld>
            <a:endParaRPr lang="en-US" smtClean="0"/>
          </a:p>
        </p:txBody>
      </p:sp>
      <p:sp>
        <p:nvSpPr>
          <p:cNvPr id="114691" name="Rectangle 2"/>
          <p:cNvSpPr>
            <a:spLocks noGrp="1" noRot="1" noChangeAspect="1" noChangeArrowheads="1" noTextEdit="1"/>
          </p:cNvSpPr>
          <p:nvPr>
            <p:ph type="sldImg"/>
          </p:nvPr>
        </p:nvSpPr>
        <p:spPr>
          <a:xfrm>
            <a:off x="1146175" y="685800"/>
            <a:ext cx="4572000" cy="3429000"/>
          </a:xfrm>
          <a:ln/>
        </p:spPr>
      </p:sp>
      <p:sp>
        <p:nvSpPr>
          <p:cNvPr id="1146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596D13B2-F015-42E1-A54B-C2193659D1D3}" type="slidenum">
              <a:rPr lang="en-US">
                <a:latin typeface="Arial" pitchFamily="34" charset="0"/>
              </a:rPr>
              <a:pPr/>
              <a:t>29</a:t>
            </a:fld>
            <a:endParaRPr lang="en-US">
              <a:latin typeface="Arial" pitchFamily="34" charset="0"/>
            </a:endParaRPr>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p:spPr>
        <p:txBody>
          <a:bodyPr/>
          <a:lstStyle/>
          <a:p>
            <a:pPr eaLnBrk="1" hangingPunct="1"/>
            <a:endParaRPr lang="en-US" dirty="0" smtClean="0">
              <a:latin typeface="Arial" pitchFamily="34" charset="0"/>
            </a:endParaRPr>
          </a:p>
          <a:p>
            <a:pPr eaLnBrk="1" hangingPunct="1"/>
            <a:r>
              <a:rPr lang="en-US" dirty="0" smtClean="0">
                <a:latin typeface="Arial" pitchFamily="34" charset="0"/>
              </a:rPr>
              <a:t>----- Meeting Notes (2/25/13 14:35) -----</a:t>
            </a:r>
          </a:p>
          <a:p>
            <a:pPr eaLnBrk="1" hangingPunct="1"/>
            <a:r>
              <a:rPr lang="en-US" dirty="0" smtClean="0">
                <a:latin typeface="Arial" pitchFamily="34" charset="0"/>
              </a:rPr>
              <a:t>After we've done the hardwork and rigorous science to identify the viruses, and the ecological and human behavioral risk factors, we can work with local governments to implement disease interventions. Good example of this is NiV in Bangladesh.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549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455613" eaLnBrk="1" hangingPunct="1">
              <a:spcBef>
                <a:spcPct val="0"/>
              </a:spcBef>
            </a:pPr>
            <a:r>
              <a:rPr lang="en-US" sz="1100">
                <a:latin typeface="Calibri" charset="0"/>
              </a:rPr>
              <a:t>All mammal Genera (n=195) with at least 1 known shared virus with humans. Raw data (# of known viruses shared with humans, BLUE). Overlaid with a correction for sampling bias (= #known viruses shared with humans/# of publications for each genus with disease keyword terms) in GREEN. This gives us an estimate of research effort for disease studies for each genus. Thus the Genera with high green peaks have potential to harbor a greater number of viruses, these are groups that we’re more likely to find viruses that can be shared with humans in with more effort. The highest peak (value – 1.0) is Madromys, a montypic genus of rodent found in the Indian subcontinent that has been little studied. Only one known publication for this group and one virus known. Photos of top 10 groups with high shared virus/sampling effort ratio.</a:t>
            </a:r>
          </a:p>
          <a:p>
            <a:pPr defTabSz="455613" eaLnBrk="1" hangingPunct="1">
              <a:spcBef>
                <a:spcPct val="0"/>
              </a:spcBef>
            </a:pPr>
            <a:endParaRPr lang="en-US">
              <a:latin typeface="Calibri" charset="0"/>
            </a:endParaRPr>
          </a:p>
        </p:txBody>
      </p:sp>
      <p:sp>
        <p:nvSpPr>
          <p:cNvPr id="2549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fld id="{26BD5F50-2DDF-5840-8930-416EA93FAFAA}" type="slidenum">
              <a:rPr lang="en-US" sz="1200">
                <a:solidFill>
                  <a:srgbClr val="000000"/>
                </a:solidFill>
              </a:rPr>
              <a:pPr eaLnBrk="1" hangingPunct="1"/>
              <a:t>8</a:t>
            </a:fld>
            <a:endParaRPr lang="en-US" sz="1200">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From Feb 2013</a:t>
            </a:r>
          </a:p>
          <a:p>
            <a:endParaRPr lang="en-US" dirty="0"/>
          </a:p>
        </p:txBody>
      </p:sp>
      <p:sp>
        <p:nvSpPr>
          <p:cNvPr id="4" name="Slide Number Placeholder 3"/>
          <p:cNvSpPr>
            <a:spLocks noGrp="1"/>
          </p:cNvSpPr>
          <p:nvPr>
            <p:ph type="sldNum" sz="quarter" idx="10"/>
          </p:nvPr>
        </p:nvSpPr>
        <p:spPr/>
        <p:txBody>
          <a:bodyPr/>
          <a:lstStyle/>
          <a:p>
            <a:fld id="{236CE639-0637-5542-AAFC-1B4BD71D16E9}" type="slidenum">
              <a:rPr lang="en-US" smtClean="0"/>
              <a:pPr/>
              <a:t>10</a:t>
            </a:fld>
            <a:endParaRPr lang="en-US"/>
          </a:p>
        </p:txBody>
      </p:sp>
    </p:spTree>
    <p:extLst>
      <p:ext uri="{BB962C8B-B14F-4D97-AF65-F5344CB8AC3E}">
        <p14:creationId xmlns:p14="http://schemas.microsoft.com/office/powerpoint/2010/main" val="34820711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102650EF-C0FF-6543-A022-CB3072C90AFE}" type="slidenum">
              <a:rPr lang="en-US" smtClean="0"/>
              <a:pPr/>
              <a:t>13</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102650EF-C0FF-6543-A022-CB3072C90AFE}" type="slidenum">
              <a:rPr lang="en-US" smtClean="0"/>
              <a:pPr/>
              <a:t>14</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Clockwise from top-left:</a:t>
            </a:r>
            <a:r>
              <a:rPr lang="en-US" sz="1200" kern="1200" baseline="0" dirty="0" smtClean="0">
                <a:solidFill>
                  <a:schemeClr val="tx1"/>
                </a:solidFill>
                <a:effectLst/>
                <a:latin typeface="+mn-lt"/>
                <a:ea typeface="+mn-ea"/>
                <a:cs typeface="+mn-cs"/>
              </a:rPr>
              <a:t> (1) average viral prevalence summarized across 100+ bat species  ; (2) photos of bats, rodents, and primates being sampled using PREDICT field protocols; </a:t>
            </a:r>
            <a:r>
              <a:rPr lang="en-US" sz="1200" kern="1200" dirty="0" smtClean="0">
                <a:solidFill>
                  <a:schemeClr val="tx1"/>
                </a:solidFill>
                <a:effectLst/>
                <a:latin typeface="+mn-lt"/>
                <a:ea typeface="+mn-ea"/>
                <a:cs typeface="+mn-cs"/>
              </a:rPr>
              <a:t>3)</a:t>
            </a:r>
            <a:r>
              <a:rPr lang="en-US" sz="1200" kern="1200" baseline="0" dirty="0" smtClean="0">
                <a:solidFill>
                  <a:schemeClr val="tx1"/>
                </a:solidFill>
                <a:effectLst/>
                <a:latin typeface="+mn-lt"/>
                <a:ea typeface="+mn-ea"/>
                <a:cs typeface="+mn-cs"/>
              </a:rPr>
              <a:t> Summary of main points</a:t>
            </a:r>
            <a:r>
              <a:rPr lang="en-US" sz="1200" kern="1200" dirty="0" smtClean="0">
                <a:solidFill>
                  <a:schemeClr val="tx1"/>
                </a:solidFill>
                <a:effectLst/>
                <a:latin typeface="+mn-lt"/>
                <a:ea typeface="+mn-ea"/>
                <a:cs typeface="+mn-cs"/>
              </a:rPr>
              <a:t>; (4) Viral discovery</a:t>
            </a:r>
            <a:r>
              <a:rPr lang="en-US" sz="1200" kern="1200" baseline="0" dirty="0" smtClean="0">
                <a:solidFill>
                  <a:schemeClr val="tx1"/>
                </a:solidFill>
                <a:effectLst/>
                <a:latin typeface="+mn-lt"/>
                <a:ea typeface="+mn-ea"/>
                <a:cs typeface="+mn-cs"/>
              </a:rPr>
              <a:t> data from </a:t>
            </a:r>
            <a:r>
              <a:rPr lang="en-US" sz="1200" kern="1200" baseline="0" dirty="0" err="1" smtClean="0">
                <a:solidFill>
                  <a:schemeClr val="tx1"/>
                </a:solidFill>
                <a:effectLst/>
                <a:latin typeface="+mn-lt"/>
                <a:ea typeface="+mn-ea"/>
                <a:cs typeface="+mn-cs"/>
              </a:rPr>
              <a:t>Pteropus</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giganteus</a:t>
            </a:r>
            <a:r>
              <a:rPr lang="en-US" sz="1200" kern="1200" baseline="0" dirty="0" smtClean="0">
                <a:solidFill>
                  <a:schemeClr val="tx1"/>
                </a:solidFill>
                <a:effectLst/>
                <a:latin typeface="+mn-lt"/>
                <a:ea typeface="+mn-ea"/>
                <a:cs typeface="+mn-cs"/>
              </a:rPr>
              <a:t> bat populations in Bangladesh. Data shown for Adenovirus discovery only , and modified from </a:t>
            </a:r>
            <a:r>
              <a:rPr lang="en-US" sz="1200" kern="1200" baseline="0" dirty="0" err="1" smtClean="0">
                <a:solidFill>
                  <a:schemeClr val="tx1"/>
                </a:solidFill>
                <a:effectLst/>
                <a:latin typeface="+mn-lt"/>
                <a:ea typeface="+mn-ea"/>
                <a:cs typeface="+mn-cs"/>
              </a:rPr>
              <a:t>Anthnony</a:t>
            </a:r>
            <a:r>
              <a:rPr lang="en-US" sz="1200" kern="1200" baseline="0" dirty="0" smtClean="0">
                <a:solidFill>
                  <a:schemeClr val="tx1"/>
                </a:solidFill>
                <a:effectLst/>
                <a:latin typeface="+mn-lt"/>
                <a:ea typeface="+mn-ea"/>
                <a:cs typeface="+mn-cs"/>
              </a:rPr>
              <a:t> et al. 2014 </a:t>
            </a:r>
            <a:r>
              <a:rPr lang="en-US" sz="1200" kern="1200" baseline="0" dirty="0" err="1" smtClean="0">
                <a:solidFill>
                  <a:schemeClr val="tx1"/>
                </a:solidFill>
                <a:effectLst/>
                <a:latin typeface="+mn-lt"/>
                <a:ea typeface="+mn-ea"/>
                <a:cs typeface="+mn-cs"/>
              </a:rPr>
              <a:t>mBio</a:t>
            </a:r>
            <a:r>
              <a:rPr lang="en-US" sz="1200" kern="1200" baseline="0" smtClean="0">
                <a:solidFill>
                  <a:schemeClr val="tx1"/>
                </a:solidFill>
                <a:effectLst/>
                <a:latin typeface="+mn-lt"/>
                <a:ea typeface="+mn-ea"/>
                <a:cs typeface="+mn-cs"/>
              </a:rPr>
              <a:t>.	</a:t>
            </a:r>
            <a:endParaRPr lang="en-US" i="1" dirty="0"/>
          </a:p>
        </p:txBody>
      </p:sp>
      <p:sp>
        <p:nvSpPr>
          <p:cNvPr id="4" name="Slide Number Placeholder 3"/>
          <p:cNvSpPr>
            <a:spLocks noGrp="1"/>
          </p:cNvSpPr>
          <p:nvPr>
            <p:ph type="sldNum" sz="quarter" idx="10"/>
          </p:nvPr>
        </p:nvSpPr>
        <p:spPr/>
        <p:txBody>
          <a:bodyPr/>
          <a:lstStyle/>
          <a:p>
            <a:fld id="{622F243C-C4E1-FF4F-96CD-57F29BF4B966}" type="slidenum">
              <a:rPr lang="en-US" smtClean="0"/>
              <a:t>15</a:t>
            </a:fld>
            <a:endParaRPr lang="en-US"/>
          </a:p>
        </p:txBody>
      </p:sp>
    </p:spTree>
    <p:extLst>
      <p:ext uri="{BB962C8B-B14F-4D97-AF65-F5344CB8AC3E}">
        <p14:creationId xmlns:p14="http://schemas.microsoft.com/office/powerpoint/2010/main" val="31990890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Clockwise from top-left:</a:t>
            </a:r>
            <a:r>
              <a:rPr lang="en-US" sz="1200" kern="1200" baseline="0" dirty="0" smtClean="0">
                <a:solidFill>
                  <a:schemeClr val="tx1"/>
                </a:solidFill>
                <a:effectLst/>
                <a:latin typeface="+mn-lt"/>
                <a:ea typeface="+mn-ea"/>
                <a:cs typeface="+mn-cs"/>
              </a:rPr>
              <a:t> (1) Location of bats that had novel SARS-like </a:t>
            </a:r>
            <a:r>
              <a:rPr lang="en-US" sz="1200" kern="1200" baseline="0" dirty="0" err="1" smtClean="0">
                <a:solidFill>
                  <a:schemeClr val="tx1"/>
                </a:solidFill>
                <a:effectLst/>
                <a:latin typeface="+mn-lt"/>
                <a:ea typeface="+mn-ea"/>
                <a:cs typeface="+mn-cs"/>
              </a:rPr>
              <a:t>CoVs</a:t>
            </a:r>
            <a:r>
              <a:rPr lang="en-US" sz="1200" kern="1200" baseline="0" dirty="0" smtClean="0">
                <a:solidFill>
                  <a:schemeClr val="tx1"/>
                </a:solidFill>
                <a:effectLst/>
                <a:latin typeface="+mn-lt"/>
                <a:ea typeface="+mn-ea"/>
                <a:cs typeface="+mn-cs"/>
              </a:rPr>
              <a:t>; (2) </a:t>
            </a:r>
            <a:r>
              <a:rPr lang="en-US" sz="1200" kern="1200" dirty="0" smtClean="0">
                <a:solidFill>
                  <a:schemeClr val="tx1"/>
                </a:solidFill>
                <a:effectLst/>
                <a:latin typeface="+mn-lt"/>
                <a:ea typeface="+mn-ea"/>
                <a:cs typeface="+mn-cs"/>
              </a:rPr>
              <a:t>Sequence phylogeny of the complete S protein of Bat SL-</a:t>
            </a:r>
            <a:r>
              <a:rPr lang="en-US" sz="1200" kern="1200" dirty="0" err="1" smtClean="0">
                <a:solidFill>
                  <a:schemeClr val="tx1"/>
                </a:solidFill>
                <a:effectLst/>
                <a:latin typeface="+mn-lt"/>
                <a:ea typeface="+mn-ea"/>
                <a:cs typeface="+mn-cs"/>
              </a:rPr>
              <a:t>CoVs</a:t>
            </a:r>
            <a:r>
              <a:rPr lang="en-US" sz="1200" kern="1200" dirty="0" smtClean="0">
                <a:solidFill>
                  <a:schemeClr val="tx1"/>
                </a:solidFill>
                <a:effectLst/>
                <a:latin typeface="+mn-lt"/>
                <a:ea typeface="+mn-ea"/>
                <a:cs typeface="+mn-cs"/>
              </a:rPr>
              <a:t> RsSHC014 and Rs3367 are highlighted by filled circles. Bat </a:t>
            </a:r>
            <a:r>
              <a:rPr lang="en-US" sz="1200" kern="1200" dirty="0" err="1" smtClean="0">
                <a:solidFill>
                  <a:schemeClr val="tx1"/>
                </a:solidFill>
                <a:effectLst/>
                <a:latin typeface="+mn-lt"/>
                <a:ea typeface="+mn-ea"/>
                <a:cs typeface="+mn-cs"/>
              </a:rPr>
              <a:t>CoV</a:t>
            </a:r>
            <a:r>
              <a:rPr lang="en-US" sz="1200" kern="1200" dirty="0" smtClean="0">
                <a:solidFill>
                  <a:schemeClr val="tx1"/>
                </a:solidFill>
                <a:effectLst/>
                <a:latin typeface="+mn-lt"/>
                <a:ea typeface="+mn-ea"/>
                <a:cs typeface="+mn-cs"/>
              </a:rPr>
              <a:t> SL-</a:t>
            </a:r>
            <a:r>
              <a:rPr lang="en-US" sz="1200" kern="1200" dirty="0" err="1" smtClean="0">
                <a:solidFill>
                  <a:schemeClr val="tx1"/>
                </a:solidFill>
                <a:effectLst/>
                <a:latin typeface="+mn-lt"/>
                <a:ea typeface="+mn-ea"/>
                <a:cs typeface="+mn-cs"/>
              </a:rPr>
              <a:t>CoVs</a:t>
            </a:r>
            <a:r>
              <a:rPr lang="en-US" sz="1200" kern="1200" dirty="0" smtClean="0">
                <a:solidFill>
                  <a:schemeClr val="tx1"/>
                </a:solidFill>
                <a:effectLst/>
                <a:latin typeface="+mn-lt"/>
                <a:ea typeface="+mn-ea"/>
                <a:cs typeface="+mn-cs"/>
              </a:rPr>
              <a:t> and SARS-</a:t>
            </a:r>
            <a:r>
              <a:rPr lang="en-US" sz="1200" kern="1200" dirty="0" err="1" smtClean="0">
                <a:solidFill>
                  <a:schemeClr val="tx1"/>
                </a:solidFill>
                <a:effectLst/>
                <a:latin typeface="+mn-lt"/>
                <a:ea typeface="+mn-ea"/>
                <a:cs typeface="+mn-cs"/>
              </a:rPr>
              <a:t>CoV</a:t>
            </a:r>
            <a:r>
              <a:rPr lang="en-US" sz="1200" kern="1200" dirty="0" smtClean="0">
                <a:solidFill>
                  <a:schemeClr val="tx1"/>
                </a:solidFill>
                <a:effectLst/>
                <a:latin typeface="+mn-lt"/>
                <a:ea typeface="+mn-ea"/>
                <a:cs typeface="+mn-cs"/>
              </a:rPr>
              <a:t>. Phylogenetic tree of bat SL-</a:t>
            </a:r>
            <a:r>
              <a:rPr lang="en-US" sz="1200" kern="1200" dirty="0" err="1" smtClean="0">
                <a:solidFill>
                  <a:schemeClr val="tx1"/>
                </a:solidFill>
                <a:effectLst/>
                <a:latin typeface="+mn-lt"/>
                <a:ea typeface="+mn-ea"/>
                <a:cs typeface="+mn-cs"/>
              </a:rPr>
              <a:t>CoVs</a:t>
            </a:r>
            <a:r>
              <a:rPr lang="en-US" sz="1200" kern="1200" dirty="0" smtClean="0">
                <a:solidFill>
                  <a:schemeClr val="tx1"/>
                </a:solidFill>
                <a:effectLst/>
                <a:latin typeface="+mn-lt"/>
                <a:ea typeface="+mn-ea"/>
                <a:cs typeface="+mn-cs"/>
              </a:rPr>
              <a:t> and SARS-</a:t>
            </a:r>
            <a:r>
              <a:rPr lang="en-US" sz="1200" kern="1200" dirty="0" err="1" smtClean="0">
                <a:solidFill>
                  <a:schemeClr val="tx1"/>
                </a:solidFill>
                <a:effectLst/>
                <a:latin typeface="+mn-lt"/>
                <a:ea typeface="+mn-ea"/>
                <a:cs typeface="+mn-cs"/>
              </a:rPr>
              <a:t>CoVs</a:t>
            </a:r>
            <a:r>
              <a:rPr lang="en-US" sz="1200" kern="1200" dirty="0" smtClean="0">
                <a:solidFill>
                  <a:schemeClr val="tx1"/>
                </a:solidFill>
                <a:effectLst/>
                <a:latin typeface="+mn-lt"/>
                <a:ea typeface="+mn-ea"/>
                <a:cs typeface="+mn-cs"/>
              </a:rPr>
              <a:t> HKU9 was used as an </a:t>
            </a:r>
            <a:r>
              <a:rPr lang="en-US" sz="1200" kern="1200" dirty="0" err="1" smtClean="0">
                <a:solidFill>
                  <a:schemeClr val="tx1"/>
                </a:solidFill>
                <a:effectLst/>
                <a:latin typeface="+mn-lt"/>
                <a:ea typeface="+mn-ea"/>
                <a:cs typeface="+mn-cs"/>
              </a:rPr>
              <a:t>outgroup</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 the basis of complete S protein sequences (1,256 amino acids) 3) SL-</a:t>
            </a:r>
            <a:r>
              <a:rPr lang="en-US" sz="1200" kern="1200" dirty="0" err="1" smtClean="0">
                <a:solidFill>
                  <a:schemeClr val="tx1"/>
                </a:solidFill>
                <a:effectLst/>
                <a:latin typeface="+mn-lt"/>
                <a:ea typeface="+mn-ea"/>
                <a:cs typeface="+mn-cs"/>
              </a:rPr>
              <a:t>CoVs</a:t>
            </a:r>
            <a:r>
              <a:rPr lang="en-US" sz="1200" kern="1200" dirty="0" smtClean="0">
                <a:solidFill>
                  <a:schemeClr val="tx1"/>
                </a:solidFill>
                <a:effectLst/>
                <a:latin typeface="+mn-lt"/>
                <a:ea typeface="+mn-ea"/>
                <a:cs typeface="+mn-cs"/>
              </a:rPr>
              <a:t> bind to the human ACE-2 receptor found in lung tissue; (4) Experimental data </a:t>
            </a:r>
            <a:r>
              <a:rPr lang="en-US" sz="1200" kern="1200" baseline="0" dirty="0" smtClean="0">
                <a:solidFill>
                  <a:schemeClr val="tx1"/>
                </a:solidFill>
                <a:effectLst/>
                <a:latin typeface="+mn-lt"/>
                <a:ea typeface="+mn-ea"/>
                <a:cs typeface="+mn-cs"/>
              </a:rPr>
              <a:t>suggests that bat SARS-like coronaviruses could have directly infected people during the 2002 emergence event </a:t>
            </a:r>
            <a:r>
              <a:rPr lang="en-US" sz="1200" kern="1200" baseline="0" dirty="0" err="1" smtClean="0">
                <a:solidFill>
                  <a:schemeClr val="tx1"/>
                </a:solidFill>
                <a:effectLst/>
                <a:latin typeface="+mn-lt"/>
                <a:ea typeface="+mn-ea"/>
                <a:cs typeface="+mn-cs"/>
              </a:rPr>
              <a:t>Ge</a:t>
            </a:r>
            <a:r>
              <a:rPr lang="en-US" sz="1200" kern="1200" baseline="0" dirty="0" smtClean="0">
                <a:solidFill>
                  <a:schemeClr val="tx1"/>
                </a:solidFill>
                <a:effectLst/>
                <a:latin typeface="+mn-lt"/>
                <a:ea typeface="+mn-ea"/>
                <a:cs typeface="+mn-cs"/>
              </a:rPr>
              <a:t> et al., 2013, </a:t>
            </a:r>
            <a:r>
              <a:rPr lang="en-US" sz="1200" i="1" kern="1200" baseline="0" dirty="0" smtClean="0">
                <a:solidFill>
                  <a:schemeClr val="tx1"/>
                </a:solidFill>
                <a:effectLst/>
                <a:latin typeface="+mn-lt"/>
                <a:ea typeface="+mn-ea"/>
                <a:cs typeface="+mn-cs"/>
              </a:rPr>
              <a:t>Nature.</a:t>
            </a:r>
            <a:endParaRPr lang="en-US" i="1" dirty="0"/>
          </a:p>
        </p:txBody>
      </p:sp>
      <p:sp>
        <p:nvSpPr>
          <p:cNvPr id="4" name="Slide Number Placeholder 3"/>
          <p:cNvSpPr>
            <a:spLocks noGrp="1"/>
          </p:cNvSpPr>
          <p:nvPr>
            <p:ph type="sldNum" sz="quarter" idx="10"/>
          </p:nvPr>
        </p:nvSpPr>
        <p:spPr/>
        <p:txBody>
          <a:bodyPr/>
          <a:lstStyle/>
          <a:p>
            <a:fld id="{622F243C-C4E1-FF4F-96CD-57F29BF4B966}" type="slidenum">
              <a:rPr lang="en-US" smtClean="0"/>
              <a:t>17</a:t>
            </a:fld>
            <a:endParaRPr lang="en-US"/>
          </a:p>
        </p:txBody>
      </p:sp>
    </p:spTree>
    <p:extLst>
      <p:ext uri="{BB962C8B-B14F-4D97-AF65-F5344CB8AC3E}">
        <p14:creationId xmlns:p14="http://schemas.microsoft.com/office/powerpoint/2010/main" val="31990890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dirty="0" smtClean="0"/>
              <a:t>We have diversity of </a:t>
            </a:r>
            <a:r>
              <a:rPr lang="en-US" dirty="0" err="1" smtClean="0"/>
              <a:t>CoVs</a:t>
            </a:r>
            <a:r>
              <a:rPr lang="en-US" dirty="0" smtClean="0"/>
              <a:t> from Mexico</a:t>
            </a:r>
            <a:r>
              <a:rPr lang="en-US" baseline="0" dirty="0" smtClean="0"/>
              <a:t>, and Bangladesh.  (Also Brazil, but these not represented on this tree.  And nor are your </a:t>
            </a:r>
            <a:r>
              <a:rPr lang="en-US" baseline="0" dirty="0" err="1" smtClean="0"/>
              <a:t>CoVs</a:t>
            </a:r>
            <a:r>
              <a:rPr lang="en-US" baseline="0" dirty="0" smtClean="0"/>
              <a:t> from Bangladesh on this tree)</a:t>
            </a:r>
          </a:p>
          <a:p>
            <a:pPr marL="228600" indent="-228600">
              <a:buAutoNum type="arabicPeriod"/>
            </a:pPr>
            <a:r>
              <a:rPr lang="en-US" baseline="0" dirty="0" smtClean="0"/>
              <a:t>These viruses also fall into three different genera (so very diverse).  </a:t>
            </a:r>
          </a:p>
          <a:p>
            <a:pPr marL="228600" indent="-228600">
              <a:buAutoNum type="arabicPeriod"/>
            </a:pPr>
            <a:r>
              <a:rPr lang="en-US" baseline="0" dirty="0" smtClean="0"/>
              <a:t>Bat viruses all cluster according to their host, so able to identify probable hosts of emergent viruses</a:t>
            </a:r>
          </a:p>
          <a:p>
            <a:pPr marL="228600" indent="-228600">
              <a:buAutoNum type="arabicPeriod"/>
            </a:pPr>
            <a:r>
              <a:rPr lang="en-US" baseline="0" dirty="0" err="1" smtClean="0"/>
              <a:t>E.g</a:t>
            </a:r>
            <a:r>
              <a:rPr lang="en-US" baseline="0" dirty="0" smtClean="0"/>
              <a:t> the </a:t>
            </a:r>
            <a:r>
              <a:rPr lang="en-US" baseline="0" dirty="0" err="1" smtClean="0"/>
              <a:t>saudi</a:t>
            </a:r>
            <a:r>
              <a:rPr lang="en-US" baseline="0" dirty="0" smtClean="0"/>
              <a:t> virus.  We have one virus from Mexico that is similar to the new outbreak virus (EMC-2012)</a:t>
            </a:r>
          </a:p>
        </p:txBody>
      </p:sp>
      <p:sp>
        <p:nvSpPr>
          <p:cNvPr id="4" name="Slide Number Placeholder 3"/>
          <p:cNvSpPr>
            <a:spLocks noGrp="1"/>
          </p:cNvSpPr>
          <p:nvPr>
            <p:ph type="sldNum" sz="quarter" idx="10"/>
          </p:nvPr>
        </p:nvSpPr>
        <p:spPr/>
        <p:txBody>
          <a:bodyPr/>
          <a:lstStyle/>
          <a:p>
            <a:fld id="{8026F15C-C728-AF49-96B4-B9634EFD6CB5}" type="slidenum">
              <a:rPr lang="en-US" smtClean="0"/>
              <a:t>18</a:t>
            </a:fld>
            <a:endParaRPr lang="en-US"/>
          </a:p>
        </p:txBody>
      </p:sp>
    </p:spTree>
    <p:extLst>
      <p:ext uri="{BB962C8B-B14F-4D97-AF65-F5344CB8AC3E}">
        <p14:creationId xmlns:p14="http://schemas.microsoft.com/office/powerpoint/2010/main" val="1461073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for April 2013 trip,</a:t>
            </a:r>
            <a:r>
              <a:rPr lang="en-US" baseline="0" dirty="0" smtClean="0"/>
              <a:t> focused on fecal collection from three spp. Top left: </a:t>
            </a:r>
            <a:r>
              <a:rPr lang="en-US" baseline="0" dirty="0" err="1" smtClean="0"/>
              <a:t>Taphozous</a:t>
            </a:r>
            <a:r>
              <a:rPr lang="en-US" baseline="0" dirty="0" smtClean="0"/>
              <a:t> </a:t>
            </a:r>
            <a:r>
              <a:rPr lang="en-US" baseline="0" dirty="0" err="1" smtClean="0"/>
              <a:t>perforatus</a:t>
            </a:r>
            <a:r>
              <a:rPr lang="en-US" baseline="0" dirty="0" smtClean="0"/>
              <a:t>; top right </a:t>
            </a:r>
            <a:r>
              <a:rPr lang="en-US" baseline="0" dirty="0" err="1" smtClean="0"/>
              <a:t>Rhinopoma</a:t>
            </a:r>
            <a:r>
              <a:rPr lang="en-US" baseline="0" dirty="0" smtClean="0"/>
              <a:t> </a:t>
            </a:r>
            <a:r>
              <a:rPr lang="en-US" baseline="0" dirty="0" err="1" smtClean="0"/>
              <a:t>hardwickii</a:t>
            </a:r>
            <a:r>
              <a:rPr lang="en-US" baseline="0" dirty="0" smtClean="0"/>
              <a:t>; bottom left: </a:t>
            </a:r>
            <a:r>
              <a:rPr lang="en-US" baseline="0" dirty="0" err="1" smtClean="0"/>
              <a:t>Pipistrellus</a:t>
            </a:r>
            <a:r>
              <a:rPr lang="en-US" baseline="0" dirty="0" smtClean="0"/>
              <a:t> </a:t>
            </a:r>
            <a:r>
              <a:rPr lang="en-US" baseline="0" dirty="0" err="1" smtClean="0"/>
              <a:t>kuhlii</a:t>
            </a:r>
            <a:r>
              <a:rPr lang="en-US" baseline="0" dirty="0" smtClean="0"/>
              <a:t>; bottom right fruit bats:  Eidolon </a:t>
            </a:r>
            <a:r>
              <a:rPr lang="en-US" baseline="0" dirty="0" err="1" smtClean="0"/>
              <a:t>helvum</a:t>
            </a:r>
            <a:r>
              <a:rPr lang="en-US" baseline="0" dirty="0" smtClean="0"/>
              <a:t>; and </a:t>
            </a:r>
            <a:r>
              <a:rPr lang="en-US" baseline="0" dirty="0" err="1" smtClean="0"/>
              <a:t>Rousettus</a:t>
            </a:r>
            <a:r>
              <a:rPr lang="en-US" baseline="0" dirty="0" smtClean="0"/>
              <a:t> </a:t>
            </a:r>
            <a:r>
              <a:rPr lang="en-US" baseline="0" dirty="0" err="1" smtClean="0"/>
              <a:t>aegyptiacus</a:t>
            </a:r>
            <a:r>
              <a:rPr lang="en-US" baseline="0" dirty="0" smtClean="0"/>
              <a:t>.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236CE639-0637-5542-AAFC-1B4BD71D16E9}" type="slidenum">
              <a:rPr lang="en-US" smtClean="0"/>
              <a:pPr/>
              <a:t>23</a:t>
            </a:fld>
            <a:endParaRPr lang="en-US"/>
          </a:p>
        </p:txBody>
      </p:sp>
    </p:spTree>
    <p:extLst>
      <p:ext uri="{BB962C8B-B14F-4D97-AF65-F5344CB8AC3E}">
        <p14:creationId xmlns:p14="http://schemas.microsoft.com/office/powerpoint/2010/main" val="8080390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95777" y="2459561"/>
            <a:ext cx="6622639" cy="757766"/>
          </a:xfrm>
        </p:spPr>
        <p:txBody>
          <a:bodyPr anchor="t">
            <a:normAutofit/>
          </a:bodyPr>
          <a:lstStyle>
            <a:lvl1pPr algn="r">
              <a:defRPr sz="3200" b="1" cap="none">
                <a:solidFill>
                  <a:schemeClr val="tx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1495777" y="3358438"/>
            <a:ext cx="6622639" cy="549863"/>
          </a:xfrm>
        </p:spPr>
        <p:txBody>
          <a:bodyPr anchor="b"/>
          <a:lstStyle>
            <a:lvl1pPr marL="0" indent="0" algn="r">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pic>
        <p:nvPicPr>
          <p:cNvPr id="7" name="Picture 6" descr="EHA_logo_RGB_MS"/>
          <p:cNvPicPr>
            <a:picLocks noChangeAspect="1" noChangeArrowheads="1"/>
          </p:cNvPicPr>
          <p:nvPr userDrawn="1"/>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brightnessContrast contrast="-24000"/>
                    </a14:imgEffect>
                  </a14:imgLayer>
                </a14:imgProps>
              </a:ext>
            </a:extLst>
          </a:blip>
          <a:srcRect/>
          <a:stretch>
            <a:fillRect/>
          </a:stretch>
        </p:blipFill>
        <p:spPr bwMode="auto">
          <a:xfrm>
            <a:off x="521245" y="634528"/>
            <a:ext cx="7495517" cy="1906038"/>
          </a:xfrm>
          <a:prstGeom prst="rect">
            <a:avLst/>
          </a:prstGeom>
          <a:noFill/>
          <a:ln w="9525">
            <a:noFill/>
            <a:miter lim="800000"/>
            <a:headEnd/>
            <a:tailEnd/>
          </a:ln>
        </p:spPr>
      </p:pic>
      <p:sp>
        <p:nvSpPr>
          <p:cNvPr id="8" name="Title 1"/>
          <p:cNvSpPr txBox="1">
            <a:spLocks/>
          </p:cNvSpPr>
          <p:nvPr userDrawn="1"/>
        </p:nvSpPr>
        <p:spPr>
          <a:xfrm>
            <a:off x="389417" y="5085132"/>
            <a:ext cx="6053291" cy="1470025"/>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smtClean="0">
                <a:ln>
                  <a:noFill/>
                </a:ln>
                <a:solidFill>
                  <a:srgbClr val="408000"/>
                </a:solidFill>
                <a:effectLst/>
                <a:uLnTx/>
                <a:uFillTx/>
                <a:latin typeface="Georgia"/>
                <a:ea typeface="+mj-ea"/>
                <a:cs typeface="Georgia"/>
              </a:rPr>
              <a:t>Local</a:t>
            </a:r>
            <a:r>
              <a:rPr kumimoji="0" lang="en-US" sz="2400" b="1" i="0" u="none" strike="noStrike" kern="1200" cap="none" spc="0" normalizeH="0" noProof="0" dirty="0" smtClean="0">
                <a:ln>
                  <a:noFill/>
                </a:ln>
                <a:solidFill>
                  <a:srgbClr val="408000"/>
                </a:solidFill>
                <a:effectLst/>
                <a:uLnTx/>
                <a:uFillTx/>
                <a:latin typeface="Georgia"/>
                <a:ea typeface="+mj-ea"/>
                <a:cs typeface="Georgia"/>
              </a:rPr>
              <a:t> conservation.</a:t>
            </a:r>
          </a:p>
          <a:p>
            <a:pPr marL="0" marR="0" lvl="0" indent="0" algn="l" defTabSz="457200" rtl="0" eaLnBrk="1" fontAlgn="auto" latinLnBrk="0" hangingPunct="1">
              <a:lnSpc>
                <a:spcPct val="100000"/>
              </a:lnSpc>
              <a:spcBef>
                <a:spcPct val="0"/>
              </a:spcBef>
              <a:spcAft>
                <a:spcPts val="0"/>
              </a:spcAft>
              <a:buClrTx/>
              <a:buSzTx/>
              <a:buFontTx/>
              <a:buNone/>
              <a:tabLst/>
              <a:defRPr/>
            </a:pPr>
            <a:r>
              <a:rPr lang="en-US" sz="2400" b="1" baseline="0" dirty="0" smtClean="0">
                <a:solidFill>
                  <a:srgbClr val="408000"/>
                </a:solidFill>
                <a:latin typeface="Georgia"/>
                <a:ea typeface="+mj-ea"/>
                <a:cs typeface="Georgia"/>
              </a:rPr>
              <a:t>Global</a:t>
            </a:r>
            <a:r>
              <a:rPr lang="en-US" sz="2400" b="1" dirty="0" smtClean="0">
                <a:solidFill>
                  <a:srgbClr val="408000"/>
                </a:solidFill>
                <a:latin typeface="Georgia"/>
                <a:ea typeface="+mj-ea"/>
                <a:cs typeface="Georgia"/>
              </a:rPr>
              <a:t> health.</a:t>
            </a:r>
            <a:endParaRPr kumimoji="0" lang="en-US" sz="2400" b="1" i="0" u="none" strike="noStrike" kern="1200" cap="none" spc="0" normalizeH="0" baseline="0" noProof="0" dirty="0">
              <a:ln>
                <a:noFill/>
              </a:ln>
              <a:solidFill>
                <a:srgbClr val="408000"/>
              </a:solidFill>
              <a:effectLst/>
              <a:uLnTx/>
              <a:uFillTx/>
              <a:latin typeface="Georgia"/>
              <a:ea typeface="+mj-ea"/>
              <a:cs typeface="Georgia"/>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D9C085-6AD0-424F-8719-EBE532DAB46F}" type="datetimeFigureOut">
              <a:rPr lang="en-US" smtClean="0"/>
              <a:pPr/>
              <a:t>3/25/14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D9C085-6AD0-424F-8719-EBE532DAB46F}" type="datetimeFigureOut">
              <a:rPr lang="en-US" smtClean="0"/>
              <a:pPr/>
              <a:t>3/25/14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D9C085-6AD0-424F-8719-EBE532DAB46F}" type="datetimeFigureOut">
              <a:rPr lang="en-US" smtClean="0"/>
              <a:pPr/>
              <a:t>3/25/14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5B410B9-3768-4155-B807-BBC81A405C87}" type="datetimeFigureOut">
              <a:rPr lang="en-US" smtClean="0"/>
              <a:t>3/25/14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0DB10A-1084-4ACF-9D92-5DA115BC8684}" type="slidenum">
              <a:rPr lang="en-US" smtClean="0"/>
              <a:t>‹#›</a:t>
            </a:fld>
            <a:endParaRPr lang="en-US"/>
          </a:p>
        </p:txBody>
      </p:sp>
    </p:spTree>
    <p:extLst>
      <p:ext uri="{BB962C8B-B14F-4D97-AF65-F5344CB8AC3E}">
        <p14:creationId xmlns:p14="http://schemas.microsoft.com/office/powerpoint/2010/main" val="3122746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846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39734" y="19812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39734" y="4114800"/>
            <a:ext cx="381846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8" name="Rectangle 6"/>
          <p:cNvSpPr>
            <a:spLocks noGrp="1" noChangeArrowheads="1"/>
          </p:cNvSpPr>
          <p:nvPr>
            <p:ph type="sldNum" sz="quarter" idx="12"/>
          </p:nvPr>
        </p:nvSpPr>
        <p:spPr>
          <a:ln/>
        </p:spPr>
        <p:txBody>
          <a:bodyPr/>
          <a:lstStyle>
            <a:lvl1pPr>
              <a:defRPr/>
            </a:lvl1pPr>
          </a:lstStyle>
          <a:p>
            <a:pPr>
              <a:defRPr/>
            </a:pPr>
            <a:fld id="{6505CCB3-8173-42BD-83E2-0C1F76AEFFBB}" type="slidenum">
              <a:rPr lang="en-US" altLang="en-US"/>
              <a:pPr>
                <a:defRPr/>
              </a:pPr>
              <a:t>‹#›</a:t>
            </a:fld>
            <a:endParaRPr lang="en-US" altLang="en-US"/>
          </a:p>
        </p:txBody>
      </p:sp>
    </p:spTree>
    <p:extLst>
      <p:ext uri="{BB962C8B-B14F-4D97-AF65-F5344CB8AC3E}">
        <p14:creationId xmlns:p14="http://schemas.microsoft.com/office/powerpoint/2010/main" val="880110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ounded Rectangle 8"/>
          <p:cNvSpPr/>
          <p:nvPr userDrawn="1"/>
        </p:nvSpPr>
        <p:spPr>
          <a:xfrm>
            <a:off x="182807" y="202060"/>
            <a:ext cx="8803641" cy="6475530"/>
          </a:xfrm>
          <a:prstGeom prst="roundRect">
            <a:avLst>
              <a:gd name="adj" fmla="val 3487"/>
            </a:avLst>
          </a:prstGeom>
          <a:solidFill>
            <a:schemeClr val="bg1"/>
          </a:solidFill>
          <a:ln>
            <a:solidFill>
              <a:schemeClr val="accent3">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chemeClr val="accent5">
                    <a:lumMod val="50000"/>
                  </a:schemeClr>
                </a:solidFill>
                <a:latin typeface="Georgia"/>
                <a:cs typeface="Georgia"/>
              </a:defRPr>
            </a:lvl1pPr>
          </a:lstStyle>
          <a:p>
            <a:r>
              <a:rPr lang="en-US" dirty="0" smtClean="0"/>
              <a:t>Click to edit Master title style</a:t>
            </a:r>
            <a:endParaRPr lang="en-US" dirty="0"/>
          </a:p>
        </p:txBody>
      </p:sp>
      <p:sp>
        <p:nvSpPr>
          <p:cNvPr id="3" name="Content Placeholder 2"/>
          <p:cNvSpPr>
            <a:spLocks noGrp="1"/>
          </p:cNvSpPr>
          <p:nvPr>
            <p:ph idx="1"/>
          </p:nvPr>
        </p:nvSpPr>
        <p:spPr>
          <a:xfrm>
            <a:off x="950148" y="1600200"/>
            <a:ext cx="7736652" cy="4525963"/>
          </a:xfrm>
        </p:spPr>
        <p:txBody>
          <a:bodyPr>
            <a:normAutofit/>
          </a:bodyPr>
          <a:lstStyle>
            <a:lvl1pPr>
              <a:buClr>
                <a:srgbClr val="008000"/>
              </a:buClr>
              <a:buFont typeface="Wingdings" charset="2"/>
              <a:buChar char="§"/>
              <a:defRPr sz="2800">
                <a:latin typeface="Georgia"/>
                <a:cs typeface="Georgia"/>
              </a:defRPr>
            </a:lvl1pPr>
            <a:lvl2pPr>
              <a:buClr>
                <a:schemeClr val="accent5">
                  <a:lumMod val="50000"/>
                </a:schemeClr>
              </a:buClr>
              <a:defRPr sz="2400">
                <a:latin typeface="Georgia"/>
                <a:cs typeface="Georgia"/>
              </a:defRPr>
            </a:lvl2pPr>
            <a:lvl3pPr>
              <a:defRPr>
                <a:latin typeface="Georgia"/>
                <a:cs typeface="Georgia"/>
              </a:defRPr>
            </a:lvl3pPr>
            <a:lvl4pPr>
              <a:defRPr>
                <a:latin typeface="Georgia"/>
                <a:cs typeface="Georgia"/>
              </a:defRPr>
            </a:lvl4pPr>
            <a:lvl5pPr>
              <a:defRPr>
                <a:latin typeface="Georgia"/>
                <a:cs typeface="Georgia"/>
              </a:defRPr>
            </a:lvl5pPr>
          </a:lstStyle>
          <a:p>
            <a:pPr lvl="0"/>
            <a:r>
              <a:rPr lang="en-US" dirty="0" smtClean="0"/>
              <a:t>Click to edit Master text styles</a:t>
            </a:r>
          </a:p>
          <a:p>
            <a:pPr lvl="1"/>
            <a:r>
              <a:rPr lang="en-US" dirty="0" smtClean="0"/>
              <a:t>Second level</a:t>
            </a:r>
          </a:p>
        </p:txBody>
      </p:sp>
      <p:sp>
        <p:nvSpPr>
          <p:cNvPr id="4" name="Date Placeholder 3"/>
          <p:cNvSpPr>
            <a:spLocks noGrp="1"/>
          </p:cNvSpPr>
          <p:nvPr>
            <p:ph type="dt" sz="half" idx="10"/>
          </p:nvPr>
        </p:nvSpPr>
        <p:spPr/>
        <p:txBody>
          <a:bodyPr/>
          <a:lstStyle/>
          <a:p>
            <a:fld id="{55D9C085-6AD0-424F-8719-EBE532DAB46F}" type="datetimeFigureOut">
              <a:rPr lang="en-US" smtClean="0"/>
              <a:pPr/>
              <a:t>3/25/14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5D9C085-6AD0-424F-8719-EBE532DAB46F}" type="datetimeFigureOut">
              <a:rPr lang="en-US" smtClean="0"/>
              <a:pPr/>
              <a:t>3/25/14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5D9C085-6AD0-424F-8719-EBE532DAB46F}" type="datetimeFigureOut">
              <a:rPr lang="en-US" smtClean="0"/>
              <a:pPr/>
              <a:t>3/25/14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5D9C085-6AD0-424F-8719-EBE532DAB46F}" type="datetimeFigureOut">
              <a:rPr lang="en-US" smtClean="0"/>
              <a:pPr/>
              <a:t>3/25/14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5D9C085-6AD0-424F-8719-EBE532DAB46F}" type="datetimeFigureOut">
              <a:rPr lang="en-US" smtClean="0"/>
              <a:pPr/>
              <a:t>3/25/14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D9C085-6AD0-424F-8719-EBE532DAB46F}" type="datetimeFigureOut">
              <a:rPr lang="en-US" smtClean="0"/>
              <a:pPr/>
              <a:t>3/25/14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D9C085-6AD0-424F-8719-EBE532DAB46F}" type="datetimeFigureOut">
              <a:rPr lang="en-US" smtClean="0"/>
              <a:pPr/>
              <a:t>3/25/14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2E69EE-2CBD-D648-8DF7-572D9B905D4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pic>
        <p:nvPicPr>
          <p:cNvPr id="8" name="Picture 1"/>
          <p:cNvPicPr>
            <a:picLocks noChangeAspect="1" noChangeArrowheads="1"/>
          </p:cNvPicPr>
          <p:nvPr/>
        </p:nvPicPr>
        <p:blipFill>
          <a:blip r:embed="rId16" cstate="print">
            <a:lum bright="100000"/>
            <a:alphaModFix amt="38000"/>
            <a:extLst>
              <a:ext uri="{28A0092B-C50C-407E-A947-70E740481C1C}">
                <a14:useLocalDpi xmlns:a14="http://schemas.microsoft.com/office/drawing/2010/main"/>
              </a:ext>
            </a:extLst>
          </a:blip>
          <a:srcRect/>
          <a:stretch>
            <a:fillRect/>
          </a:stretch>
        </p:blipFill>
        <p:spPr bwMode="auto">
          <a:xfrm>
            <a:off x="0" y="9525"/>
            <a:ext cx="9144000" cy="6858000"/>
          </a:xfrm>
          <a:prstGeom prst="rect">
            <a:avLst/>
          </a:prstGeom>
          <a:noFill/>
          <a:ln w="12700" cap="flat">
            <a:noFill/>
            <a:miter lim="800000"/>
            <a:headEnd/>
            <a:tailEnd/>
          </a:ln>
          <a:effectLst/>
        </p:spPr>
      </p:pic>
      <p:sp>
        <p:nvSpPr>
          <p:cNvPr id="7" name="Rounded Rectangle 6"/>
          <p:cNvSpPr/>
          <p:nvPr/>
        </p:nvSpPr>
        <p:spPr>
          <a:xfrm>
            <a:off x="173571" y="192003"/>
            <a:ext cx="8803641" cy="6475530"/>
          </a:xfrm>
          <a:prstGeom prst="roundRect">
            <a:avLst>
              <a:gd name="adj" fmla="val 3487"/>
            </a:avLst>
          </a:prstGeom>
          <a:solidFill>
            <a:schemeClr val="bg1"/>
          </a:solidFill>
          <a:ln>
            <a:solidFill>
              <a:schemeClr val="accent3">
                <a:lumMod val="40000"/>
                <a:lumOff val="60000"/>
              </a:schemeClr>
            </a:solidFill>
          </a:ln>
          <a:effectLst>
            <a:outerShdw blurRad="3429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D9C085-6AD0-424F-8719-EBE532DAB46F}" type="datetimeFigureOut">
              <a:rPr lang="en-US" smtClean="0"/>
              <a:pPr/>
              <a:t>3/25/14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2E69EE-2CBD-D648-8DF7-572D9B905D4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51" r:id="rId1"/>
    <p:sldLayoutId id="2147483649" r:id="rId2"/>
    <p:sldLayoutId id="2147483650" r:id="rId3"/>
    <p:sldLayoutId id="2147483662"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4" r:id="rId13"/>
    <p:sldLayoutId id="2147483665" r:id="rId14"/>
  </p:sldLayoutIdLst>
  <p:txStyles>
    <p:title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p:titleStyle>
    <p:bodyStyle>
      <a:lvl1pPr marL="342900" indent="-342900" algn="l" defTabSz="457200" rtl="0" eaLnBrk="1" latinLnBrk="0" hangingPunct="1">
        <a:spcBef>
          <a:spcPct val="20000"/>
        </a:spcBef>
        <a:buClr>
          <a:srgbClr val="008000"/>
        </a:buClr>
        <a:buFont typeface="Wingdings" charset="2"/>
        <a:buChar char="§"/>
        <a:defRPr sz="2800" kern="1200">
          <a:solidFill>
            <a:schemeClr val="tx1"/>
          </a:solidFill>
          <a:latin typeface="Georgia"/>
          <a:ea typeface="+mn-ea"/>
          <a:cs typeface="Georgia"/>
        </a:defRPr>
      </a:lvl1pPr>
      <a:lvl2pPr marL="742950" indent="-285750" algn="l" defTabSz="457200" rtl="0" eaLnBrk="1" latinLnBrk="0" hangingPunct="1">
        <a:spcBef>
          <a:spcPct val="20000"/>
        </a:spcBef>
        <a:buClr>
          <a:schemeClr val="accent5">
            <a:lumMod val="50000"/>
          </a:schemeClr>
        </a:buClr>
        <a:buFont typeface="Arial"/>
        <a:buChar char="•"/>
        <a:defRPr sz="2400" kern="1200">
          <a:solidFill>
            <a:schemeClr val="tx1"/>
          </a:solidFill>
          <a:latin typeface="Georgia"/>
          <a:ea typeface="+mn-ea"/>
          <a:cs typeface="Georgia"/>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4" Type="http://schemas.openxmlformats.org/officeDocument/2006/relationships/image" Target="../media/image24.jpe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27.emf"/><Relationship Id="rId4" Type="http://schemas.openxmlformats.org/officeDocument/2006/relationships/image" Target="../media/image28.png"/><Relationship Id="rId5" Type="http://schemas.openxmlformats.org/officeDocument/2006/relationships/image" Target="../media/image29.tiff"/><Relationship Id="rId6" Type="http://schemas.openxmlformats.org/officeDocument/2006/relationships/image" Target="../media/image30.tiff"/><Relationship Id="rId7" Type="http://schemas.openxmlformats.org/officeDocument/2006/relationships/image" Target="../media/image31.png"/><Relationship Id="rId8" Type="http://schemas.openxmlformats.org/officeDocument/2006/relationships/image" Target="../media/image32.png"/><Relationship Id="rId9" Type="http://schemas.openxmlformats.org/officeDocument/2006/relationships/image" Target="../media/image33.pn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14.xml.rels><?xml version="1.0" encoding="UTF-8" standalone="yes"?>
<Relationships xmlns="http://schemas.openxmlformats.org/package/2006/relationships"><Relationship Id="rId3" Type="http://schemas.openxmlformats.org/officeDocument/2006/relationships/image" Target="../media/image27.emf"/><Relationship Id="rId4" Type="http://schemas.openxmlformats.org/officeDocument/2006/relationships/image" Target="../media/image29.tiff"/><Relationship Id="rId5" Type="http://schemas.openxmlformats.org/officeDocument/2006/relationships/image" Target="../media/image30.tiff"/><Relationship Id="rId6" Type="http://schemas.openxmlformats.org/officeDocument/2006/relationships/chart" Target="../charts/chart3.xml"/><Relationship Id="rId7" Type="http://schemas.openxmlformats.org/officeDocument/2006/relationships/image" Target="../media/image28.pn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3" Type="http://schemas.openxmlformats.org/officeDocument/2006/relationships/image" Target="../media/image34.emf"/><Relationship Id="rId4" Type="http://schemas.openxmlformats.org/officeDocument/2006/relationships/image" Target="../media/image35.jpeg"/><Relationship Id="rId5" Type="http://schemas.openxmlformats.org/officeDocument/2006/relationships/image" Target="../media/image36.jpeg"/><Relationship Id="rId6" Type="http://schemas.microsoft.com/office/2007/relationships/hdphoto" Target="../media/hdphoto2.wdp"/><Relationship Id="rId7" Type="http://schemas.openxmlformats.org/officeDocument/2006/relationships/image" Target="../media/image37.jpeg"/><Relationship Id="rId8" Type="http://schemas.microsoft.com/office/2007/relationships/hdphoto" Target="../media/hdphoto3.wdp"/><Relationship Id="rId9" Type="http://schemas.openxmlformats.org/officeDocument/2006/relationships/image" Target="../media/image38.jpeg"/><Relationship Id="rId10" Type="http://schemas.openxmlformats.org/officeDocument/2006/relationships/image" Target="../media/image39.emf"/><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5" Type="http://schemas.openxmlformats.org/officeDocument/2006/relationships/image" Target="../media/image43.tiff"/><Relationship Id="rId6" Type="http://schemas.openxmlformats.org/officeDocument/2006/relationships/image" Target="../media/image44.png"/><Relationship Id="rId7" Type="http://schemas.openxmlformats.org/officeDocument/2006/relationships/image" Target="../media/image45.png"/><Relationship Id="rId8" Type="http://schemas.openxmlformats.org/officeDocument/2006/relationships/image" Target="../media/image46.png"/><Relationship Id="rId9" Type="http://schemas.openxmlformats.org/officeDocument/2006/relationships/image" Target="../media/image35.jpeg"/><Relationship Id="rId1" Type="http://schemas.openxmlformats.org/officeDocument/2006/relationships/slideLayout" Target="../slideLayouts/slideLayout13.xml"/><Relationship Id="rId2" Type="http://schemas.openxmlformats.org/officeDocument/2006/relationships/image" Target="../media/image40.emf"/></Relationships>
</file>

<file path=ppt/slides/_rels/slide17.xml.rels><?xml version="1.0" encoding="UTF-8" standalone="yes"?>
<Relationships xmlns="http://schemas.openxmlformats.org/package/2006/relationships"><Relationship Id="rId11" Type="http://schemas.openxmlformats.org/officeDocument/2006/relationships/image" Target="../media/image52.png"/><Relationship Id="rId12" Type="http://schemas.microsoft.com/office/2007/relationships/hdphoto" Target="../media/hdphoto6.wdp"/><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47.tif"/><Relationship Id="rId4" Type="http://schemas.openxmlformats.org/officeDocument/2006/relationships/image" Target="../media/image48.png"/><Relationship Id="rId5" Type="http://schemas.microsoft.com/office/2007/relationships/hdphoto" Target="../media/hdphoto4.wdp"/><Relationship Id="rId6" Type="http://schemas.openxmlformats.org/officeDocument/2006/relationships/image" Target="../media/image49.jpg"/><Relationship Id="rId7" Type="http://schemas.openxmlformats.org/officeDocument/2006/relationships/image" Target="../media/image50.jpg"/><Relationship Id="rId8" Type="http://schemas.openxmlformats.org/officeDocument/2006/relationships/image" Target="../media/image35.jpeg"/><Relationship Id="rId9" Type="http://schemas.openxmlformats.org/officeDocument/2006/relationships/image" Target="../media/image51.jpeg"/><Relationship Id="rId10" Type="http://schemas.microsoft.com/office/2007/relationships/hdphoto" Target="../media/hdphoto5.wdp"/></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53.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5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jpeg"/><Relationship Id="rId3"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6.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7.jpeg"/></Relationships>
</file>

<file path=ppt/slides/_rels/slide23.xml.rels><?xml version="1.0" encoding="UTF-8" standalone="yes"?>
<Relationships xmlns="http://schemas.openxmlformats.org/package/2006/relationships"><Relationship Id="rId3" Type="http://schemas.openxmlformats.org/officeDocument/2006/relationships/image" Target="../media/image58.jpeg"/><Relationship Id="rId4" Type="http://schemas.openxmlformats.org/officeDocument/2006/relationships/image" Target="../media/image59.jpeg"/><Relationship Id="rId5" Type="http://schemas.openxmlformats.org/officeDocument/2006/relationships/image" Target="../media/image60.jpeg"/><Relationship Id="rId6" Type="http://schemas.openxmlformats.org/officeDocument/2006/relationships/image" Target="../media/image61.jpg"/><Relationship Id="rId7" Type="http://schemas.openxmlformats.org/officeDocument/2006/relationships/image" Target="../media/image62.JPG"/><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_rels/slide24.xml.rels><?xml version="1.0" encoding="UTF-8" standalone="yes"?>
<Relationships xmlns="http://schemas.openxmlformats.org/package/2006/relationships"><Relationship Id="rId3" Type="http://schemas.openxmlformats.org/officeDocument/2006/relationships/image" Target="../media/image63.jpeg"/><Relationship Id="rId4" Type="http://schemas.openxmlformats.org/officeDocument/2006/relationships/image" Target="../media/image64.jpeg"/><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jpeg"/><Relationship Id="rId3" Type="http://schemas.openxmlformats.org/officeDocument/2006/relationships/image" Target="../media/image66.jpeg"/></Relationships>
</file>

<file path=ppt/slides/_rels/slide26.xml.rels><?xml version="1.0" encoding="UTF-8" standalone="yes"?>
<Relationships xmlns="http://schemas.openxmlformats.org/package/2006/relationships"><Relationship Id="rId3" Type="http://schemas.openxmlformats.org/officeDocument/2006/relationships/image" Target="../media/image68.jpeg"/><Relationship Id="rId4" Type="http://schemas.openxmlformats.org/officeDocument/2006/relationships/image" Target="../media/image69.jpeg"/><Relationship Id="rId1" Type="http://schemas.openxmlformats.org/officeDocument/2006/relationships/slideLayout" Target="../slideLayouts/slideLayout7.xml"/><Relationship Id="rId2" Type="http://schemas.openxmlformats.org/officeDocument/2006/relationships/image" Target="../media/image67.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7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71.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4.jpeg"/><Relationship Id="rId1" Type="http://schemas.openxmlformats.org/officeDocument/2006/relationships/slideLayout" Target="../slideLayouts/slideLayout8.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3.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4.png"/><Relationship Id="rId3" Type="http://schemas.openxmlformats.org/officeDocument/2006/relationships/image" Target="../media/image7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6.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80.JPG"/></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4"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6.emf"/><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1.xml"/></Relationships>
</file>

<file path=ppt/slides/_rels/slide8.xml.rels><?xml version="1.0" encoding="UTF-8" standalone="yes"?>
<Relationships xmlns="http://schemas.openxmlformats.org/package/2006/relationships"><Relationship Id="rId11" Type="http://schemas.openxmlformats.org/officeDocument/2006/relationships/image" Target="../media/image18.jpeg"/><Relationship Id="rId12" Type="http://schemas.openxmlformats.org/officeDocument/2006/relationships/image" Target="../media/image19.jpeg"/><Relationship Id="rId13" Type="http://schemas.openxmlformats.org/officeDocument/2006/relationships/image" Target="../media/image20.jpeg"/><Relationship Id="rId1" Type="http://schemas.openxmlformats.org/officeDocument/2006/relationships/slideLayout" Target="../slideLayouts/slideLayout8.xml"/><Relationship Id="rId2" Type="http://schemas.openxmlformats.org/officeDocument/2006/relationships/notesSlide" Target="../notesSlides/notesSlide2.xml"/><Relationship Id="rId3" Type="http://schemas.openxmlformats.org/officeDocument/2006/relationships/image" Target="../media/image10.png"/><Relationship Id="rId4" Type="http://schemas.openxmlformats.org/officeDocument/2006/relationships/image" Target="../media/image11.jpeg"/><Relationship Id="rId5" Type="http://schemas.openxmlformats.org/officeDocument/2006/relationships/image" Target="../media/image12.jpeg"/><Relationship Id="rId6" Type="http://schemas.openxmlformats.org/officeDocument/2006/relationships/image" Target="../media/image13.jpeg"/><Relationship Id="rId7" Type="http://schemas.openxmlformats.org/officeDocument/2006/relationships/image" Target="../media/image14.jpeg"/><Relationship Id="rId8" Type="http://schemas.openxmlformats.org/officeDocument/2006/relationships/image" Target="../media/image15.jpeg"/><Relationship Id="rId9" Type="http://schemas.openxmlformats.org/officeDocument/2006/relationships/image" Target="../media/image16.jpeg"/><Relationship Id="rId10"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1" Type="http://schemas.openxmlformats.org/officeDocument/2006/relationships/slideLayout" Target="../slideLayouts/slideLayout8.xml"/><Relationship Id="rId2"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1"/>
          <p:cNvPicPr>
            <a:picLocks noChangeAspect="1" noChangeArrowheads="1"/>
          </p:cNvPicPr>
          <p:nvPr/>
        </p:nvPicPr>
        <p:blipFill>
          <a:blip r:embed="rId2" cstate="print">
            <a:lum bright="100000"/>
            <a:alphaModFix amt="38000"/>
            <a:extLst>
              <a:ext uri="{28A0092B-C50C-407E-A947-70E740481C1C}">
                <a14:useLocalDpi xmlns:a14="http://schemas.microsoft.com/office/drawing/2010/main"/>
              </a:ext>
            </a:extLst>
          </a:blip>
          <a:srcRect/>
          <a:stretch>
            <a:fillRect/>
          </a:stretch>
        </p:blipFill>
        <p:spPr bwMode="auto">
          <a:xfrm>
            <a:off x="0" y="9525"/>
            <a:ext cx="9144000" cy="6858000"/>
          </a:xfrm>
          <a:prstGeom prst="rect">
            <a:avLst/>
          </a:prstGeom>
          <a:noFill/>
          <a:ln w="12700" cap="flat">
            <a:noFill/>
            <a:miter lim="800000"/>
            <a:headEnd/>
            <a:tailEnd/>
          </a:ln>
          <a:effectLst/>
        </p:spPr>
      </p:pic>
      <p:sp>
        <p:nvSpPr>
          <p:cNvPr id="8" name="Rounded Rectangle 7"/>
          <p:cNvSpPr/>
          <p:nvPr/>
        </p:nvSpPr>
        <p:spPr>
          <a:xfrm>
            <a:off x="173571" y="192003"/>
            <a:ext cx="8803641" cy="6475530"/>
          </a:xfrm>
          <a:prstGeom prst="roundRect">
            <a:avLst>
              <a:gd name="adj" fmla="val 3487"/>
            </a:avLst>
          </a:prstGeom>
          <a:solidFill>
            <a:schemeClr val="bg1"/>
          </a:solidFill>
          <a:ln>
            <a:solidFill>
              <a:schemeClr val="accent3">
                <a:lumMod val="40000"/>
                <a:lumOff val="60000"/>
              </a:schemeClr>
            </a:solidFill>
          </a:ln>
          <a:effectLst>
            <a:outerShdw blurRad="3429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 Placeholder 2"/>
          <p:cNvSpPr txBox="1">
            <a:spLocks/>
          </p:cNvSpPr>
          <p:nvPr/>
        </p:nvSpPr>
        <p:spPr>
          <a:xfrm>
            <a:off x="404015" y="4599435"/>
            <a:ext cx="8223570" cy="1834510"/>
          </a:xfrm>
          <a:prstGeom prst="rect">
            <a:avLst/>
          </a:prstGeom>
        </p:spPr>
        <p:txBody>
          <a:bodyPr anchor="b"/>
          <a:lstStyle>
            <a:lvl1pPr marL="0" indent="0" algn="r" defTabSz="457200" rtl="0" eaLnBrk="1" latinLnBrk="0" hangingPunct="1">
              <a:spcBef>
                <a:spcPct val="20000"/>
              </a:spcBef>
              <a:buClr>
                <a:srgbClr val="008000"/>
              </a:buClr>
              <a:buFont typeface="Wingdings" charset="2"/>
              <a:buNone/>
              <a:defRPr sz="2000" kern="1200">
                <a:solidFill>
                  <a:schemeClr val="tx1">
                    <a:lumMod val="65000"/>
                    <a:lumOff val="35000"/>
                  </a:schemeClr>
                </a:solidFill>
                <a:latin typeface="Georgia"/>
                <a:ea typeface="+mn-ea"/>
                <a:cs typeface="Georgia"/>
              </a:defRPr>
            </a:lvl1pPr>
            <a:lvl2pPr marL="457200" indent="0" algn="l" defTabSz="457200" rtl="0" eaLnBrk="1" latinLnBrk="0" hangingPunct="1">
              <a:spcBef>
                <a:spcPct val="20000"/>
              </a:spcBef>
              <a:buClr>
                <a:schemeClr val="accent5">
                  <a:lumMod val="50000"/>
                </a:schemeClr>
              </a:buClr>
              <a:buFont typeface="Arial"/>
              <a:buNone/>
              <a:defRPr sz="1800" kern="1200">
                <a:solidFill>
                  <a:schemeClr val="tx1">
                    <a:tint val="75000"/>
                  </a:schemeClr>
                </a:solidFill>
                <a:latin typeface="Georgia"/>
                <a:ea typeface="+mn-ea"/>
                <a:cs typeface="Georgia"/>
              </a:defRPr>
            </a:lvl2pPr>
            <a:lvl3pPr marL="914400" indent="0" algn="l" defTabSz="457200" rtl="0" eaLnBrk="1" latinLnBrk="0" hangingPunct="1">
              <a:spcBef>
                <a:spcPct val="20000"/>
              </a:spcBef>
              <a:buFont typeface="Arial"/>
              <a:buNone/>
              <a:defRPr sz="1600" kern="1200">
                <a:solidFill>
                  <a:schemeClr val="tx1">
                    <a:tint val="75000"/>
                  </a:schemeClr>
                </a:solidFill>
                <a:latin typeface="+mn-lt"/>
                <a:ea typeface="+mn-ea"/>
                <a:cs typeface="+mn-cs"/>
              </a:defRPr>
            </a:lvl3pPr>
            <a:lvl4pPr marL="1371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4pPr>
            <a:lvl5pPr marL="18288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r>
              <a:rPr lang="en-US" sz="1800" b="1" dirty="0">
                <a:solidFill>
                  <a:srgbClr val="404040"/>
                </a:solidFill>
                <a:latin typeface="Arial Narrow" charset="0"/>
                <a:cs typeface="Calibri" charset="0"/>
              </a:rPr>
              <a:t>Dr. William B. Karesh</a:t>
            </a:r>
          </a:p>
          <a:p>
            <a:pPr>
              <a:spcBef>
                <a:spcPts val="0"/>
              </a:spcBef>
            </a:pPr>
            <a:r>
              <a:rPr lang="en-US" sz="1800" i="1" dirty="0">
                <a:solidFill>
                  <a:srgbClr val="595959"/>
                </a:solidFill>
                <a:latin typeface="Arial Narrow" charset="0"/>
                <a:cs typeface="Calibri" charset="0"/>
              </a:rPr>
              <a:t>Executive Vice President for Health and Policy, EcoHealth Alliance</a:t>
            </a:r>
          </a:p>
          <a:p>
            <a:pPr>
              <a:spcBef>
                <a:spcPts val="0"/>
              </a:spcBef>
            </a:pPr>
            <a:r>
              <a:rPr lang="en-US" sz="1800" i="1" dirty="0">
                <a:solidFill>
                  <a:srgbClr val="595959"/>
                </a:solidFill>
                <a:latin typeface="Arial Narrow" charset="0"/>
                <a:cs typeface="Calibri" charset="0"/>
              </a:rPr>
              <a:t>Technical Director, USAID Emerging Pandemic Threats – PREDICT</a:t>
            </a:r>
          </a:p>
          <a:p>
            <a:pPr>
              <a:spcBef>
                <a:spcPts val="0"/>
              </a:spcBef>
            </a:pPr>
            <a:r>
              <a:rPr lang="en-US" sz="1800" i="1" dirty="0">
                <a:solidFill>
                  <a:srgbClr val="595959"/>
                </a:solidFill>
                <a:latin typeface="Arial Narrow" charset="0"/>
                <a:cs typeface="Calibri" charset="0"/>
              </a:rPr>
              <a:t>President, OIE Working Group on Wildlife </a:t>
            </a:r>
            <a:r>
              <a:rPr lang="en-US" sz="1800" i="1" dirty="0" smtClean="0">
                <a:solidFill>
                  <a:srgbClr val="595959"/>
                </a:solidFill>
                <a:latin typeface="Arial Narrow" charset="0"/>
                <a:cs typeface="Calibri" charset="0"/>
              </a:rPr>
              <a:t>Diseases</a:t>
            </a:r>
          </a:p>
          <a:p>
            <a:pPr>
              <a:spcBef>
                <a:spcPts val="0"/>
              </a:spcBef>
            </a:pPr>
            <a:r>
              <a:rPr lang="en-US" sz="1800" i="1" dirty="0" smtClean="0">
                <a:solidFill>
                  <a:srgbClr val="595959"/>
                </a:solidFill>
                <a:latin typeface="Arial Narrow" charset="0"/>
                <a:cs typeface="Calibri" charset="0"/>
              </a:rPr>
              <a:t>Co</a:t>
            </a:r>
            <a:r>
              <a:rPr lang="en-US" sz="1800" i="1" dirty="0">
                <a:solidFill>
                  <a:srgbClr val="595959"/>
                </a:solidFill>
                <a:latin typeface="Arial Narrow" charset="0"/>
                <a:cs typeface="Calibri" charset="0"/>
              </a:rPr>
              <a:t>-Chair, Wildlife Health Specialist Group, International Union for the Conservation of Nature</a:t>
            </a:r>
            <a:r>
              <a:rPr lang="en-US" sz="2800" i="1" dirty="0">
                <a:solidFill>
                  <a:srgbClr val="595959"/>
                </a:solidFill>
                <a:latin typeface="Arial Narrow" charset="0"/>
                <a:cs typeface="Calibri" charset="0"/>
              </a:rPr>
              <a:t>,</a:t>
            </a:r>
          </a:p>
          <a:p>
            <a:endParaRPr lang="en-US" sz="2800" dirty="0">
              <a:solidFill>
                <a:srgbClr val="595959"/>
              </a:solidFill>
              <a:latin typeface="Arial Narrow" charset="0"/>
              <a:cs typeface="Calibri" charset="0"/>
            </a:endParaRPr>
          </a:p>
          <a:p>
            <a:pPr>
              <a:spcBef>
                <a:spcPts val="0"/>
              </a:spcBef>
            </a:pPr>
            <a:endParaRPr lang="en-US" i="1" dirty="0"/>
          </a:p>
          <a:p>
            <a:pPr>
              <a:spcBef>
                <a:spcPts val="0"/>
              </a:spcBef>
            </a:pPr>
            <a:endParaRPr lang="en-US" dirty="0" smtClean="0"/>
          </a:p>
        </p:txBody>
      </p:sp>
      <p:pic>
        <p:nvPicPr>
          <p:cNvPr id="10" name="Picture 9" descr="EHA_logo_RGB_MS"/>
          <p:cNvPicPr>
            <a:picLocks noChangeAspect="1" noChangeArrowheads="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contrast="-24000"/>
                    </a14:imgEffect>
                  </a14:imgLayer>
                </a14:imgProps>
              </a:ext>
            </a:extLst>
          </a:blip>
          <a:srcRect/>
          <a:stretch>
            <a:fillRect/>
          </a:stretch>
        </p:blipFill>
        <p:spPr bwMode="auto">
          <a:xfrm>
            <a:off x="482169" y="380534"/>
            <a:ext cx="7495517" cy="1906038"/>
          </a:xfrm>
          <a:prstGeom prst="rect">
            <a:avLst/>
          </a:prstGeom>
          <a:noFill/>
          <a:ln w="9525">
            <a:noFill/>
            <a:miter lim="800000"/>
            <a:headEnd/>
            <a:tailEnd/>
          </a:ln>
        </p:spPr>
      </p:pic>
      <p:sp>
        <p:nvSpPr>
          <p:cNvPr id="11" name="Title 1"/>
          <p:cNvSpPr txBox="1">
            <a:spLocks/>
          </p:cNvSpPr>
          <p:nvPr/>
        </p:nvSpPr>
        <p:spPr>
          <a:xfrm>
            <a:off x="389417" y="5085132"/>
            <a:ext cx="6053291" cy="1470025"/>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smtClean="0">
                <a:ln>
                  <a:noFill/>
                </a:ln>
                <a:solidFill>
                  <a:srgbClr val="408000"/>
                </a:solidFill>
                <a:effectLst/>
                <a:uLnTx/>
                <a:uFillTx/>
                <a:latin typeface="Georgia"/>
                <a:ea typeface="+mj-ea"/>
                <a:cs typeface="Georgia"/>
              </a:rPr>
              <a:t>Local</a:t>
            </a:r>
            <a:r>
              <a:rPr kumimoji="0" lang="en-US" sz="2400" b="1" i="0" u="none" strike="noStrike" kern="1200" cap="none" spc="0" normalizeH="0" noProof="0" dirty="0" smtClean="0">
                <a:ln>
                  <a:noFill/>
                </a:ln>
                <a:solidFill>
                  <a:srgbClr val="408000"/>
                </a:solidFill>
                <a:effectLst/>
                <a:uLnTx/>
                <a:uFillTx/>
                <a:latin typeface="Georgia"/>
                <a:ea typeface="+mj-ea"/>
                <a:cs typeface="Georgia"/>
              </a:rPr>
              <a:t> conservation.</a:t>
            </a:r>
          </a:p>
          <a:p>
            <a:pPr marL="0" marR="0" lvl="0" indent="0" algn="l" defTabSz="457200" rtl="0" eaLnBrk="1" fontAlgn="auto" latinLnBrk="0" hangingPunct="1">
              <a:lnSpc>
                <a:spcPct val="100000"/>
              </a:lnSpc>
              <a:spcBef>
                <a:spcPct val="0"/>
              </a:spcBef>
              <a:spcAft>
                <a:spcPts val="0"/>
              </a:spcAft>
              <a:buClrTx/>
              <a:buSzTx/>
              <a:buFontTx/>
              <a:buNone/>
              <a:tabLst/>
              <a:defRPr/>
            </a:pPr>
            <a:r>
              <a:rPr lang="en-US" sz="2400" b="1" baseline="0" dirty="0" smtClean="0">
                <a:solidFill>
                  <a:srgbClr val="408000"/>
                </a:solidFill>
                <a:latin typeface="Georgia"/>
                <a:ea typeface="+mj-ea"/>
                <a:cs typeface="Georgia"/>
              </a:rPr>
              <a:t>Global</a:t>
            </a:r>
            <a:r>
              <a:rPr lang="en-US" sz="2400" b="1" dirty="0" smtClean="0">
                <a:solidFill>
                  <a:srgbClr val="408000"/>
                </a:solidFill>
                <a:latin typeface="Georgia"/>
                <a:ea typeface="+mj-ea"/>
                <a:cs typeface="Georgia"/>
              </a:rPr>
              <a:t> health.</a:t>
            </a:r>
            <a:endParaRPr kumimoji="0" lang="en-US" sz="2400" b="1" i="0" u="none" strike="noStrike" kern="1200" cap="none" spc="0" normalizeH="0" baseline="0" noProof="0" dirty="0">
              <a:ln>
                <a:noFill/>
              </a:ln>
              <a:solidFill>
                <a:srgbClr val="408000"/>
              </a:solidFill>
              <a:effectLst/>
              <a:uLnTx/>
              <a:uFillTx/>
              <a:latin typeface="Georgia"/>
              <a:ea typeface="+mj-ea"/>
              <a:cs typeface="Georgia"/>
            </a:endParaRPr>
          </a:p>
        </p:txBody>
      </p:sp>
      <p:sp>
        <p:nvSpPr>
          <p:cNvPr id="6" name="Title 1"/>
          <p:cNvSpPr txBox="1">
            <a:spLocks/>
          </p:cNvSpPr>
          <p:nvPr/>
        </p:nvSpPr>
        <p:spPr>
          <a:xfrm>
            <a:off x="608726" y="2316601"/>
            <a:ext cx="8018859" cy="997793"/>
          </a:xfrm>
          <a:prstGeom prst="rect">
            <a:avLst/>
          </a:prstGeom>
        </p:spPr>
        <p:txBody>
          <a:bodyPr anchor="t">
            <a:normAutofit fontScale="70000" lnSpcReduction="20000"/>
          </a:bodyPr>
          <a:lstStyle>
            <a:lvl1pPr algn="r" defTabSz="457200" rtl="0" eaLnBrk="1" latinLnBrk="0" hangingPunct="1">
              <a:spcBef>
                <a:spcPct val="0"/>
              </a:spcBef>
              <a:buNone/>
              <a:defRPr sz="3200" b="1" kern="1200" cap="none">
                <a:solidFill>
                  <a:schemeClr val="tx1"/>
                </a:solidFill>
                <a:latin typeface="Georgia"/>
                <a:ea typeface="+mj-ea"/>
                <a:cs typeface="Georgia"/>
              </a:defRPr>
            </a:lvl1pPr>
          </a:lstStyle>
          <a:p>
            <a:r>
              <a:rPr lang="en-US" dirty="0" smtClean="0"/>
              <a:t>Wildlife </a:t>
            </a:r>
            <a:r>
              <a:rPr lang="en-US" dirty="0" smtClean="0"/>
              <a:t>Surveillance for Human EID’s</a:t>
            </a:r>
          </a:p>
          <a:p>
            <a:r>
              <a:rPr lang="en-US" dirty="0" smtClean="0"/>
              <a:t>and </a:t>
            </a:r>
          </a:p>
          <a:p>
            <a:r>
              <a:rPr lang="en-US" dirty="0" smtClean="0"/>
              <a:t>A bit of </a:t>
            </a:r>
            <a:r>
              <a:rPr lang="en-US" dirty="0" smtClean="0"/>
              <a:t>MERS</a:t>
            </a:r>
            <a:r>
              <a:rPr lang="en-US" dirty="0" smtClean="0"/>
              <a:t>-</a:t>
            </a:r>
            <a:r>
              <a:rPr lang="en-US" dirty="0" err="1" smtClean="0"/>
              <a:t>CoV</a:t>
            </a:r>
            <a:endParaRPr lang="en-US" dirty="0" smtClean="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2716603650"/>
              </p:ext>
            </p:extLst>
          </p:nvPr>
        </p:nvGraphicFramePr>
        <p:xfrm>
          <a:off x="444499" y="1022344"/>
          <a:ext cx="8366125" cy="4959350"/>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1"/>
          <p:cNvSpPr txBox="1">
            <a:spLocks/>
          </p:cNvSpPr>
          <p:nvPr/>
        </p:nvSpPr>
        <p:spPr>
          <a:xfrm>
            <a:off x="568325" y="425444"/>
            <a:ext cx="8035925" cy="781056"/>
          </a:xfrm>
          <a:prstGeom prst="rect">
            <a:avLst/>
          </a:prstGeom>
        </p:spPr>
        <p:txBody>
          <a:bodyPr/>
          <a:lst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a:lstStyle>
          <a:p>
            <a:r>
              <a:rPr lang="en-US" dirty="0" smtClean="0"/>
              <a:t>PREDICT #Animals Sampled</a:t>
            </a:r>
            <a:endParaRPr lang="en-US" dirty="0"/>
          </a:p>
        </p:txBody>
      </p:sp>
      <p:sp>
        <p:nvSpPr>
          <p:cNvPr id="4" name="TextBox 3"/>
          <p:cNvSpPr txBox="1"/>
          <p:nvPr/>
        </p:nvSpPr>
        <p:spPr>
          <a:xfrm>
            <a:off x="3817350" y="5551572"/>
            <a:ext cx="5197657" cy="1077218"/>
          </a:xfrm>
          <a:prstGeom prst="rect">
            <a:avLst/>
          </a:prstGeom>
          <a:noFill/>
        </p:spPr>
        <p:txBody>
          <a:bodyPr wrap="none" rtlCol="0">
            <a:spAutoFit/>
          </a:bodyPr>
          <a:lstStyle/>
          <a:p>
            <a:r>
              <a:rPr lang="en-US" sz="3200" b="1" dirty="0" smtClean="0"/>
              <a:t>~40,000 </a:t>
            </a:r>
            <a:r>
              <a:rPr lang="en-US" sz="3200" dirty="0" smtClean="0"/>
              <a:t>animals sampled</a:t>
            </a:r>
          </a:p>
          <a:p>
            <a:r>
              <a:rPr lang="en-US" sz="3200" b="1" dirty="0" smtClean="0"/>
              <a:t>~160,000</a:t>
            </a:r>
            <a:r>
              <a:rPr lang="en-US" sz="3200" dirty="0" smtClean="0"/>
              <a:t> specimens collected</a:t>
            </a:r>
            <a:endParaRPr lang="en-US" sz="3200" dirty="0"/>
          </a:p>
        </p:txBody>
      </p:sp>
      <p:pic>
        <p:nvPicPr>
          <p:cNvPr id="5" name="Picture 3" descr="washedoutUSAIDfor-PPT.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301624" y="5876901"/>
            <a:ext cx="3210759" cy="737164"/>
          </a:xfrm>
          <a:prstGeom prst="rect">
            <a:avLst/>
          </a:prstGeom>
          <a:noFill/>
          <a:ln w="9525">
            <a:noFill/>
            <a:miter lim="800000"/>
            <a:headEnd/>
            <a:tailEnd/>
          </a:ln>
        </p:spPr>
      </p:pic>
    </p:spTree>
    <p:extLst>
      <p:ext uri="{BB962C8B-B14F-4D97-AF65-F5344CB8AC3E}">
        <p14:creationId xmlns:p14="http://schemas.microsoft.com/office/powerpoint/2010/main" val="426821736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03339" y="79957"/>
            <a:ext cx="7772400" cy="1470025"/>
          </a:xfrm>
        </p:spPr>
        <p:txBody>
          <a:bodyPr/>
          <a:lstStyle/>
          <a:p>
            <a:r>
              <a:rPr lang="en-US" dirty="0" smtClean="0"/>
              <a:t>PREDICT Viral Discovery</a:t>
            </a:r>
            <a:endParaRPr lang="en-US" dirty="0"/>
          </a:p>
        </p:txBody>
      </p:sp>
      <p:sp>
        <p:nvSpPr>
          <p:cNvPr id="5" name="Manual Operation 4"/>
          <p:cNvSpPr/>
          <p:nvPr/>
        </p:nvSpPr>
        <p:spPr>
          <a:xfrm>
            <a:off x="518075" y="455204"/>
            <a:ext cx="1389720" cy="5087764"/>
          </a:xfrm>
          <a:prstGeom prst="flowChartManualOperation">
            <a:avLst/>
          </a:prstGeom>
          <a:solidFill>
            <a:schemeClr val="bg1"/>
          </a:solidFill>
          <a:effectLst>
            <a:outerShdw blurRad="76200" dir="13500000" sy="23000" kx="1200000" algn="br"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359412" y="5763937"/>
            <a:ext cx="2036659" cy="646331"/>
          </a:xfrm>
          <a:prstGeom prst="rect">
            <a:avLst/>
          </a:prstGeom>
          <a:noFill/>
        </p:spPr>
        <p:txBody>
          <a:bodyPr wrap="square" rtlCol="0">
            <a:spAutoFit/>
          </a:bodyPr>
          <a:lstStyle/>
          <a:p>
            <a:pPr algn="ctr"/>
            <a:r>
              <a:rPr lang="en-US" dirty="0" smtClean="0"/>
              <a:t>97,889 Animals tested  ????</a:t>
            </a:r>
            <a:endParaRPr lang="en-US" dirty="0"/>
          </a:p>
        </p:txBody>
      </p:sp>
      <p:sp>
        <p:nvSpPr>
          <p:cNvPr id="7" name="Manual Operation 6"/>
          <p:cNvSpPr/>
          <p:nvPr/>
        </p:nvSpPr>
        <p:spPr>
          <a:xfrm>
            <a:off x="2539838" y="1677066"/>
            <a:ext cx="1509120" cy="2395805"/>
          </a:xfrm>
          <a:prstGeom prst="flowChartManualOperation">
            <a:avLst/>
          </a:prstGeom>
          <a:pattFill prst="pct10">
            <a:fgClr>
              <a:srgbClr val="FF0000"/>
            </a:fgClr>
            <a:bgClr>
              <a:schemeClr val="bg1"/>
            </a:bgClr>
          </a:pattFill>
          <a:effectLst>
            <a:outerShdw blurRad="76200" dir="13500000" sy="23000" kx="1200000" algn="br"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2324188" y="4335103"/>
            <a:ext cx="2036659" cy="923330"/>
          </a:xfrm>
          <a:prstGeom prst="rect">
            <a:avLst/>
          </a:prstGeom>
          <a:noFill/>
        </p:spPr>
        <p:txBody>
          <a:bodyPr wrap="square" rtlCol="0">
            <a:spAutoFit/>
          </a:bodyPr>
          <a:lstStyle/>
          <a:p>
            <a:pPr algn="ctr"/>
            <a:r>
              <a:rPr lang="en-US" dirty="0" smtClean="0"/>
              <a:t>2258  viruses  with sequences </a:t>
            </a:r>
            <a:r>
              <a:rPr lang="en-US" dirty="0" err="1" smtClean="0"/>
              <a:t>analysed</a:t>
            </a:r>
            <a:endParaRPr lang="en-US" dirty="0"/>
          </a:p>
        </p:txBody>
      </p:sp>
      <p:sp>
        <p:nvSpPr>
          <p:cNvPr id="9" name="Manual Operation 8"/>
          <p:cNvSpPr/>
          <p:nvPr/>
        </p:nvSpPr>
        <p:spPr>
          <a:xfrm>
            <a:off x="4935903" y="2535232"/>
            <a:ext cx="822921" cy="1446134"/>
          </a:xfrm>
          <a:prstGeom prst="flowChartManualOperation">
            <a:avLst/>
          </a:prstGeom>
          <a:pattFill prst="pct10">
            <a:fgClr>
              <a:srgbClr val="FF0000"/>
            </a:fgClr>
            <a:bgClr>
              <a:schemeClr val="bg1"/>
            </a:bgClr>
          </a:pattFill>
          <a:effectLst>
            <a:outerShdw blurRad="76200" dir="13500000" sy="23000" kx="1200000" algn="br"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4441364" y="4072779"/>
            <a:ext cx="2036659" cy="646331"/>
          </a:xfrm>
          <a:prstGeom prst="rect">
            <a:avLst/>
          </a:prstGeom>
          <a:noFill/>
        </p:spPr>
        <p:txBody>
          <a:bodyPr wrap="square" rtlCol="0">
            <a:spAutoFit/>
          </a:bodyPr>
          <a:lstStyle/>
          <a:p>
            <a:pPr algn="ctr"/>
            <a:r>
              <a:rPr lang="en-US" dirty="0" smtClean="0"/>
              <a:t>291 unique viruses found</a:t>
            </a:r>
            <a:endParaRPr lang="en-US" dirty="0"/>
          </a:p>
        </p:txBody>
      </p:sp>
      <p:sp>
        <p:nvSpPr>
          <p:cNvPr id="11" name="Manual Operation 10"/>
          <p:cNvSpPr/>
          <p:nvPr/>
        </p:nvSpPr>
        <p:spPr>
          <a:xfrm>
            <a:off x="7011232" y="1152401"/>
            <a:ext cx="822921" cy="955909"/>
          </a:xfrm>
          <a:prstGeom prst="flowChartManualOperation">
            <a:avLst/>
          </a:prstGeom>
          <a:pattFill prst="pct5">
            <a:fgClr>
              <a:srgbClr val="FF0000"/>
            </a:fgClr>
            <a:bgClr>
              <a:schemeClr val="bg1"/>
            </a:bgClr>
          </a:pattFill>
          <a:effectLst>
            <a:outerShdw blurRad="76200" dir="13500000" sy="23000" kx="1200000" algn="br"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Manual Operation 11"/>
          <p:cNvSpPr/>
          <p:nvPr/>
        </p:nvSpPr>
        <p:spPr>
          <a:xfrm>
            <a:off x="6819544" y="3449963"/>
            <a:ext cx="1087482" cy="1585463"/>
          </a:xfrm>
          <a:prstGeom prst="flowChartManualOperation">
            <a:avLst/>
          </a:prstGeom>
          <a:pattFill prst="pct10">
            <a:fgClr>
              <a:srgbClr val="FF0000"/>
            </a:fgClr>
            <a:bgClr>
              <a:schemeClr val="bg1"/>
            </a:bgClr>
          </a:pattFill>
          <a:effectLst>
            <a:glow rad="101600">
              <a:srgbClr val="FF6600">
                <a:alpha val="75000"/>
              </a:srgbClr>
            </a:glow>
            <a:outerShdw blurRad="76200" dir="13500000" sy="23000" kx="1200000" algn="br"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6373619" y="2265231"/>
            <a:ext cx="2036659" cy="923330"/>
          </a:xfrm>
          <a:prstGeom prst="rect">
            <a:avLst/>
          </a:prstGeom>
          <a:noFill/>
        </p:spPr>
        <p:txBody>
          <a:bodyPr wrap="square" rtlCol="0">
            <a:spAutoFit/>
          </a:bodyPr>
          <a:lstStyle/>
          <a:p>
            <a:pPr algn="ctr"/>
            <a:r>
              <a:rPr lang="en-US" dirty="0" smtClean="0"/>
              <a:t>67 were previously described viruses</a:t>
            </a:r>
            <a:endParaRPr lang="en-US" dirty="0"/>
          </a:p>
        </p:txBody>
      </p:sp>
      <p:sp>
        <p:nvSpPr>
          <p:cNvPr id="14" name="TextBox 13"/>
          <p:cNvSpPr txBox="1"/>
          <p:nvPr/>
        </p:nvSpPr>
        <p:spPr>
          <a:xfrm>
            <a:off x="6382179" y="5327979"/>
            <a:ext cx="2036659" cy="1015663"/>
          </a:xfrm>
          <a:prstGeom prst="rect">
            <a:avLst/>
          </a:prstGeom>
          <a:noFill/>
        </p:spPr>
        <p:txBody>
          <a:bodyPr wrap="square" rtlCol="0">
            <a:spAutoFit/>
          </a:bodyPr>
          <a:lstStyle/>
          <a:p>
            <a:pPr algn="ctr"/>
            <a:r>
              <a:rPr lang="en-US" sz="2000" b="1" dirty="0" smtClean="0"/>
              <a:t>224 new viruses discovered</a:t>
            </a:r>
            <a:endParaRPr lang="en-US" sz="2000" b="1" dirty="0"/>
          </a:p>
        </p:txBody>
      </p:sp>
      <p:sp>
        <p:nvSpPr>
          <p:cNvPr id="15" name="Right Arrow 14"/>
          <p:cNvSpPr/>
          <p:nvPr/>
        </p:nvSpPr>
        <p:spPr>
          <a:xfrm>
            <a:off x="1907794" y="2731221"/>
            <a:ext cx="632043" cy="45734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ight Arrow 15"/>
          <p:cNvSpPr/>
          <p:nvPr/>
        </p:nvSpPr>
        <p:spPr>
          <a:xfrm>
            <a:off x="4096879" y="2739873"/>
            <a:ext cx="632043" cy="45734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ight Arrow 16"/>
          <p:cNvSpPr/>
          <p:nvPr/>
        </p:nvSpPr>
        <p:spPr>
          <a:xfrm rot="19967563">
            <a:off x="5951825" y="2008263"/>
            <a:ext cx="794165" cy="51393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ight Arrow 17"/>
          <p:cNvSpPr/>
          <p:nvPr/>
        </p:nvSpPr>
        <p:spPr>
          <a:xfrm rot="2147469">
            <a:off x="5834121" y="3489914"/>
            <a:ext cx="794165" cy="51393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9" name="Group 18"/>
          <p:cNvGrpSpPr/>
          <p:nvPr/>
        </p:nvGrpSpPr>
        <p:grpSpPr>
          <a:xfrm>
            <a:off x="108552" y="634761"/>
            <a:ext cx="2316868" cy="2440764"/>
            <a:chOff x="396404" y="248223"/>
            <a:chExt cx="5092415" cy="5054791"/>
          </a:xfrm>
        </p:grpSpPr>
        <p:pic>
          <p:nvPicPr>
            <p:cNvPr id="21" name="Picture 20"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5975" y="1961905"/>
              <a:ext cx="1442979" cy="800590"/>
            </a:xfrm>
            <a:prstGeom prst="rect">
              <a:avLst/>
            </a:prstGeom>
          </p:spPr>
        </p:pic>
        <p:pic>
          <p:nvPicPr>
            <p:cNvPr id="22" name="Picture 21"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0060" y="4406929"/>
              <a:ext cx="1615099" cy="896085"/>
            </a:xfrm>
            <a:prstGeom prst="rect">
              <a:avLst/>
            </a:prstGeom>
          </p:spPr>
        </p:pic>
        <p:pic>
          <p:nvPicPr>
            <p:cNvPr id="23" name="Picture 22"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45840" y="2738861"/>
              <a:ext cx="1442979" cy="800590"/>
            </a:xfrm>
            <a:prstGeom prst="rect">
              <a:avLst/>
            </a:prstGeom>
          </p:spPr>
        </p:pic>
        <p:pic>
          <p:nvPicPr>
            <p:cNvPr id="24" name="Picture 23"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2985" y="2977776"/>
              <a:ext cx="1442979" cy="800590"/>
            </a:xfrm>
            <a:prstGeom prst="rect">
              <a:avLst/>
            </a:prstGeom>
          </p:spPr>
        </p:pic>
        <p:pic>
          <p:nvPicPr>
            <p:cNvPr id="25" name="Picture 24"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86693" y="3219695"/>
              <a:ext cx="1442979" cy="800590"/>
            </a:xfrm>
            <a:prstGeom prst="rect">
              <a:avLst/>
            </a:prstGeom>
          </p:spPr>
        </p:pic>
        <p:pic>
          <p:nvPicPr>
            <p:cNvPr id="26" name="Picture 25"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2410" y="3974689"/>
              <a:ext cx="1442979" cy="800590"/>
            </a:xfrm>
            <a:prstGeom prst="rect">
              <a:avLst/>
            </a:prstGeom>
          </p:spPr>
        </p:pic>
        <p:pic>
          <p:nvPicPr>
            <p:cNvPr id="27" name="Picture 26"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4631" y="3619990"/>
              <a:ext cx="1442979" cy="800590"/>
            </a:xfrm>
            <a:prstGeom prst="rect">
              <a:avLst/>
            </a:prstGeom>
          </p:spPr>
        </p:pic>
        <p:pic>
          <p:nvPicPr>
            <p:cNvPr id="28" name="Picture 27"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2410" y="1533317"/>
              <a:ext cx="1442979" cy="800590"/>
            </a:xfrm>
            <a:prstGeom prst="rect">
              <a:avLst/>
            </a:prstGeom>
          </p:spPr>
        </p:pic>
        <p:pic>
          <p:nvPicPr>
            <p:cNvPr id="29" name="Picture 28"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21100" y="1930913"/>
              <a:ext cx="1442979" cy="800590"/>
            </a:xfrm>
            <a:prstGeom prst="rect">
              <a:avLst/>
            </a:prstGeom>
          </p:spPr>
        </p:pic>
        <p:pic>
          <p:nvPicPr>
            <p:cNvPr id="30" name="Picture 29"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21100" y="248565"/>
              <a:ext cx="1442979" cy="800590"/>
            </a:xfrm>
            <a:prstGeom prst="rect">
              <a:avLst/>
            </a:prstGeom>
          </p:spPr>
        </p:pic>
        <p:pic>
          <p:nvPicPr>
            <p:cNvPr id="31" name="Picture 30"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231" y="2577481"/>
              <a:ext cx="1442979" cy="800590"/>
            </a:xfrm>
            <a:prstGeom prst="rect">
              <a:avLst/>
            </a:prstGeom>
          </p:spPr>
        </p:pic>
        <p:pic>
          <p:nvPicPr>
            <p:cNvPr id="32" name="Picture 31"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4351" y="965649"/>
              <a:ext cx="1442979" cy="800590"/>
            </a:xfrm>
            <a:prstGeom prst="rect">
              <a:avLst/>
            </a:prstGeom>
          </p:spPr>
        </p:pic>
        <p:pic>
          <p:nvPicPr>
            <p:cNvPr id="33" name="Picture 32"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5210" y="248223"/>
              <a:ext cx="1442979" cy="800590"/>
            </a:xfrm>
            <a:prstGeom prst="rect">
              <a:avLst/>
            </a:prstGeom>
          </p:spPr>
        </p:pic>
        <p:pic>
          <p:nvPicPr>
            <p:cNvPr id="34" name="Picture 33"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6121" y="1000897"/>
              <a:ext cx="1442979" cy="800590"/>
            </a:xfrm>
            <a:prstGeom prst="rect">
              <a:avLst/>
            </a:prstGeom>
          </p:spPr>
        </p:pic>
        <p:pic>
          <p:nvPicPr>
            <p:cNvPr id="35" name="Picture 34"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0881" y="1365944"/>
              <a:ext cx="1442979" cy="800590"/>
            </a:xfrm>
            <a:prstGeom prst="rect">
              <a:avLst/>
            </a:prstGeom>
          </p:spPr>
        </p:pic>
        <p:pic>
          <p:nvPicPr>
            <p:cNvPr id="36" name="Picture 35"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404" y="248565"/>
              <a:ext cx="1442979" cy="800590"/>
            </a:xfrm>
            <a:prstGeom prst="rect">
              <a:avLst/>
            </a:prstGeom>
          </p:spPr>
        </p:pic>
      </p:grpSp>
      <p:grpSp>
        <p:nvGrpSpPr>
          <p:cNvPr id="37" name="Group 36"/>
          <p:cNvGrpSpPr/>
          <p:nvPr/>
        </p:nvGrpSpPr>
        <p:grpSpPr>
          <a:xfrm>
            <a:off x="505982" y="3078024"/>
            <a:ext cx="1615319" cy="2705268"/>
            <a:chOff x="396404" y="248223"/>
            <a:chExt cx="5092415" cy="5054791"/>
          </a:xfrm>
        </p:grpSpPr>
        <p:pic>
          <p:nvPicPr>
            <p:cNvPr id="38" name="Picture 37"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2410" y="2362200"/>
              <a:ext cx="1442979" cy="800590"/>
            </a:xfrm>
            <a:prstGeom prst="rect">
              <a:avLst/>
            </a:prstGeom>
          </p:spPr>
        </p:pic>
        <p:pic>
          <p:nvPicPr>
            <p:cNvPr id="39" name="Picture 38"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5975" y="1961905"/>
              <a:ext cx="1442979" cy="800590"/>
            </a:xfrm>
            <a:prstGeom prst="rect">
              <a:avLst/>
            </a:prstGeom>
          </p:spPr>
        </p:pic>
        <p:pic>
          <p:nvPicPr>
            <p:cNvPr id="40" name="Picture 39"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0060" y="4406929"/>
              <a:ext cx="1615099" cy="896085"/>
            </a:xfrm>
            <a:prstGeom prst="rect">
              <a:avLst/>
            </a:prstGeom>
          </p:spPr>
        </p:pic>
        <p:pic>
          <p:nvPicPr>
            <p:cNvPr id="41" name="Picture 40"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45840" y="2738861"/>
              <a:ext cx="1442979" cy="800590"/>
            </a:xfrm>
            <a:prstGeom prst="rect">
              <a:avLst/>
            </a:prstGeom>
          </p:spPr>
        </p:pic>
        <p:pic>
          <p:nvPicPr>
            <p:cNvPr id="42" name="Picture 41"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2985" y="2977776"/>
              <a:ext cx="1442979" cy="800590"/>
            </a:xfrm>
            <a:prstGeom prst="rect">
              <a:avLst/>
            </a:prstGeom>
          </p:spPr>
        </p:pic>
        <p:pic>
          <p:nvPicPr>
            <p:cNvPr id="43" name="Picture 42"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86693" y="3219695"/>
              <a:ext cx="1442979" cy="800590"/>
            </a:xfrm>
            <a:prstGeom prst="rect">
              <a:avLst/>
            </a:prstGeom>
          </p:spPr>
        </p:pic>
        <p:pic>
          <p:nvPicPr>
            <p:cNvPr id="44" name="Picture 43"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2410" y="3974689"/>
              <a:ext cx="1442979" cy="800590"/>
            </a:xfrm>
            <a:prstGeom prst="rect">
              <a:avLst/>
            </a:prstGeom>
          </p:spPr>
        </p:pic>
        <p:pic>
          <p:nvPicPr>
            <p:cNvPr id="45" name="Picture 44"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4631" y="3619990"/>
              <a:ext cx="1442979" cy="800590"/>
            </a:xfrm>
            <a:prstGeom prst="rect">
              <a:avLst/>
            </a:prstGeom>
          </p:spPr>
        </p:pic>
        <p:pic>
          <p:nvPicPr>
            <p:cNvPr id="46" name="Picture 45"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2410" y="1533317"/>
              <a:ext cx="1442979" cy="800590"/>
            </a:xfrm>
            <a:prstGeom prst="rect">
              <a:avLst/>
            </a:prstGeom>
          </p:spPr>
        </p:pic>
        <p:pic>
          <p:nvPicPr>
            <p:cNvPr id="47" name="Picture 46"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21100" y="1930913"/>
              <a:ext cx="1442979" cy="800590"/>
            </a:xfrm>
            <a:prstGeom prst="rect">
              <a:avLst/>
            </a:prstGeom>
          </p:spPr>
        </p:pic>
        <p:pic>
          <p:nvPicPr>
            <p:cNvPr id="48" name="Picture 47"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21100" y="248565"/>
              <a:ext cx="1442979" cy="800590"/>
            </a:xfrm>
            <a:prstGeom prst="rect">
              <a:avLst/>
            </a:prstGeom>
          </p:spPr>
        </p:pic>
        <p:pic>
          <p:nvPicPr>
            <p:cNvPr id="49" name="Picture 48"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231" y="2577481"/>
              <a:ext cx="1442979" cy="800590"/>
            </a:xfrm>
            <a:prstGeom prst="rect">
              <a:avLst/>
            </a:prstGeom>
          </p:spPr>
        </p:pic>
        <p:pic>
          <p:nvPicPr>
            <p:cNvPr id="50" name="Picture 49"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4351" y="965649"/>
              <a:ext cx="1442979" cy="800590"/>
            </a:xfrm>
            <a:prstGeom prst="rect">
              <a:avLst/>
            </a:prstGeom>
          </p:spPr>
        </p:pic>
        <p:pic>
          <p:nvPicPr>
            <p:cNvPr id="51" name="Picture 50"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5210" y="248223"/>
              <a:ext cx="1442979" cy="800590"/>
            </a:xfrm>
            <a:prstGeom prst="rect">
              <a:avLst/>
            </a:prstGeom>
          </p:spPr>
        </p:pic>
        <p:pic>
          <p:nvPicPr>
            <p:cNvPr id="52" name="Picture 51"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6121" y="1000897"/>
              <a:ext cx="1442979" cy="800590"/>
            </a:xfrm>
            <a:prstGeom prst="rect">
              <a:avLst/>
            </a:prstGeom>
          </p:spPr>
        </p:pic>
        <p:pic>
          <p:nvPicPr>
            <p:cNvPr id="53" name="Picture 52"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0881" y="1365944"/>
              <a:ext cx="1442979" cy="800590"/>
            </a:xfrm>
            <a:prstGeom prst="rect">
              <a:avLst/>
            </a:prstGeom>
          </p:spPr>
        </p:pic>
        <p:pic>
          <p:nvPicPr>
            <p:cNvPr id="54" name="Picture 53" descr="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404" y="248565"/>
              <a:ext cx="1442979" cy="800590"/>
            </a:xfrm>
            <a:prstGeom prst="rect">
              <a:avLst/>
            </a:prstGeom>
          </p:spPr>
        </p:pic>
      </p:grpSp>
    </p:spTree>
    <p:extLst>
      <p:ext uri="{BB962C8B-B14F-4D97-AF65-F5344CB8AC3E}">
        <p14:creationId xmlns:p14="http://schemas.microsoft.com/office/powerpoint/2010/main" val="200828900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leeping fruit bat.jpg"/>
          <p:cNvPicPr>
            <a:picLocks noChangeAspect="1"/>
          </p:cNvPicPr>
          <p:nvPr/>
        </p:nvPicPr>
        <p:blipFill>
          <a:blip r:embed="rId2"/>
          <a:stretch>
            <a:fillRect/>
          </a:stretch>
        </p:blipFill>
        <p:spPr>
          <a:xfrm>
            <a:off x="5929870" y="1498600"/>
            <a:ext cx="2811721" cy="5046679"/>
          </a:xfrm>
          <a:prstGeom prst="rect">
            <a:avLst/>
          </a:prstGeom>
        </p:spPr>
      </p:pic>
      <p:sp>
        <p:nvSpPr>
          <p:cNvPr id="3" name="Title 1"/>
          <p:cNvSpPr txBox="1">
            <a:spLocks/>
          </p:cNvSpPr>
          <p:nvPr/>
        </p:nvSpPr>
        <p:spPr>
          <a:xfrm>
            <a:off x="896166" y="425444"/>
            <a:ext cx="8035925" cy="781056"/>
          </a:xfrm>
          <a:prstGeom prst="rect">
            <a:avLst/>
          </a:prstGeom>
        </p:spPr>
        <p:txBody>
          <a:bodyPr/>
          <a:lst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a:lstStyle>
          <a:p>
            <a:r>
              <a:rPr lang="en-US" sz="2800" dirty="0" smtClean="0"/>
              <a:t>Deep Sampling, one species and location</a:t>
            </a:r>
            <a:endParaRPr lang="en-US" sz="2800" dirty="0"/>
          </a:p>
        </p:txBody>
      </p:sp>
      <p:sp>
        <p:nvSpPr>
          <p:cNvPr id="4" name="TextBox 3"/>
          <p:cNvSpPr txBox="1"/>
          <p:nvPr/>
        </p:nvSpPr>
        <p:spPr>
          <a:xfrm>
            <a:off x="505012" y="6175947"/>
            <a:ext cx="3087445" cy="369332"/>
          </a:xfrm>
          <a:prstGeom prst="rect">
            <a:avLst/>
          </a:prstGeom>
          <a:noFill/>
        </p:spPr>
        <p:txBody>
          <a:bodyPr wrap="square" rtlCol="0">
            <a:spAutoFit/>
          </a:bodyPr>
          <a:lstStyle/>
          <a:p>
            <a:r>
              <a:rPr lang="en-US" dirty="0" smtClean="0"/>
              <a:t>Anthony </a:t>
            </a:r>
            <a:r>
              <a:rPr lang="en-US" i="1" dirty="0" smtClean="0"/>
              <a:t>et al. </a:t>
            </a:r>
            <a:r>
              <a:rPr lang="en-US" dirty="0" smtClean="0"/>
              <a:t>In Review</a:t>
            </a:r>
            <a:endParaRPr lang="en-US" dirty="0"/>
          </a:p>
        </p:txBody>
      </p:sp>
      <p:sp>
        <p:nvSpPr>
          <p:cNvPr id="5" name="TextBox 4"/>
          <p:cNvSpPr txBox="1"/>
          <p:nvPr/>
        </p:nvSpPr>
        <p:spPr>
          <a:xfrm>
            <a:off x="869123" y="1206500"/>
            <a:ext cx="4736379" cy="4985980"/>
          </a:xfrm>
          <a:prstGeom prst="rect">
            <a:avLst/>
          </a:prstGeom>
          <a:noFill/>
        </p:spPr>
        <p:txBody>
          <a:bodyPr wrap="square">
            <a:spAutoFit/>
          </a:bodyPr>
          <a:lstStyle/>
          <a:p>
            <a:pPr fontAlgn="auto">
              <a:spcBef>
                <a:spcPts val="0"/>
              </a:spcBef>
              <a:spcAft>
                <a:spcPts val="0"/>
              </a:spcAft>
              <a:defRPr/>
            </a:pPr>
            <a:r>
              <a:rPr lang="en-US" sz="2400" dirty="0" smtClean="0"/>
              <a:t>Repeated sampling of </a:t>
            </a:r>
            <a:r>
              <a:rPr lang="en-US" sz="2400" i="1" dirty="0" smtClean="0"/>
              <a:t>Pteropus giganteus</a:t>
            </a:r>
            <a:r>
              <a:rPr lang="en-US" sz="2400" dirty="0" smtClean="0"/>
              <a:t>, Indian Flying Fox in Bangladesh, &gt;1,000 samples</a:t>
            </a:r>
          </a:p>
          <a:p>
            <a:pPr fontAlgn="auto">
              <a:spcBef>
                <a:spcPts val="0"/>
              </a:spcBef>
              <a:spcAft>
                <a:spcPts val="0"/>
              </a:spcAft>
              <a:defRPr/>
            </a:pPr>
            <a:endParaRPr lang="en-US" sz="2400" dirty="0" smtClean="0">
              <a:latin typeface="+mn-lt"/>
              <a:ea typeface="+mn-ea"/>
              <a:cs typeface="+mn-cs"/>
            </a:endParaRPr>
          </a:p>
          <a:p>
            <a:pPr marL="342900" indent="-342900" fontAlgn="auto">
              <a:spcBef>
                <a:spcPts val="0"/>
              </a:spcBef>
              <a:spcAft>
                <a:spcPts val="0"/>
              </a:spcAft>
              <a:buFont typeface="Arial"/>
              <a:buChar char="•"/>
              <a:defRPr/>
            </a:pPr>
            <a:r>
              <a:rPr lang="en-US" sz="2400" dirty="0"/>
              <a:t>12,793 consensus PCR assays </a:t>
            </a:r>
            <a:endParaRPr lang="en-US" sz="2400" dirty="0" smtClean="0"/>
          </a:p>
          <a:p>
            <a:pPr marL="342900" indent="-342900" fontAlgn="auto">
              <a:spcBef>
                <a:spcPts val="0"/>
              </a:spcBef>
              <a:spcAft>
                <a:spcPts val="0"/>
              </a:spcAft>
              <a:buFont typeface="Arial"/>
              <a:buChar char="•"/>
              <a:defRPr/>
            </a:pPr>
            <a:r>
              <a:rPr lang="en-US" sz="2400" dirty="0" smtClean="0">
                <a:latin typeface="+mn-lt"/>
                <a:ea typeface="+mn-ea"/>
                <a:cs typeface="+mn-cs"/>
              </a:rPr>
              <a:t>Nine viral families</a:t>
            </a:r>
          </a:p>
          <a:p>
            <a:pPr marL="285750" indent="-285750">
              <a:buFont typeface="Arial"/>
              <a:buChar char="•"/>
            </a:pPr>
            <a:r>
              <a:rPr lang="en-US" dirty="0" smtClean="0"/>
              <a:t>Paramyxoviruses; Hantaviruses; </a:t>
            </a:r>
            <a:r>
              <a:rPr lang="en-US" dirty="0" err="1" smtClean="0"/>
              <a:t>Astroviruses</a:t>
            </a:r>
            <a:r>
              <a:rPr lang="en-US" dirty="0" smtClean="0"/>
              <a:t>; Influenza </a:t>
            </a:r>
            <a:r>
              <a:rPr lang="en-US" dirty="0"/>
              <a:t>A </a:t>
            </a:r>
            <a:r>
              <a:rPr lang="en-US" dirty="0" smtClean="0"/>
              <a:t>viruses; </a:t>
            </a:r>
            <a:r>
              <a:rPr lang="en-US" dirty="0" err="1" smtClean="0"/>
              <a:t>Bocaviruses</a:t>
            </a:r>
            <a:r>
              <a:rPr lang="en-US" dirty="0" smtClean="0"/>
              <a:t>; Adenoviruses; </a:t>
            </a:r>
            <a:r>
              <a:rPr lang="en-US" dirty="0" err="1" smtClean="0"/>
              <a:t>Herpesviruses</a:t>
            </a:r>
            <a:r>
              <a:rPr lang="en-US" dirty="0" smtClean="0"/>
              <a:t>; </a:t>
            </a:r>
            <a:r>
              <a:rPr lang="en-US" dirty="0" err="1"/>
              <a:t>P</a:t>
            </a:r>
            <a:r>
              <a:rPr lang="en-US" dirty="0" err="1" smtClean="0"/>
              <a:t>olyomaviruses</a:t>
            </a:r>
            <a:r>
              <a:rPr lang="en-US" dirty="0" smtClean="0"/>
              <a:t> </a:t>
            </a:r>
          </a:p>
          <a:p>
            <a:pPr marL="285750" indent="-285750">
              <a:buFont typeface="Arial"/>
              <a:buChar char="•"/>
            </a:pPr>
            <a:endParaRPr lang="en-US" sz="2400" dirty="0" smtClean="0">
              <a:latin typeface="+mn-lt"/>
              <a:ea typeface="+mn-ea"/>
              <a:cs typeface="+mn-cs"/>
            </a:endParaRPr>
          </a:p>
          <a:p>
            <a:pPr marL="342900" indent="-342900" fontAlgn="auto">
              <a:spcBef>
                <a:spcPts val="0"/>
              </a:spcBef>
              <a:spcAft>
                <a:spcPts val="0"/>
              </a:spcAft>
              <a:buFont typeface="Arial"/>
              <a:buChar char="•"/>
              <a:defRPr/>
            </a:pPr>
            <a:r>
              <a:rPr lang="en-US" sz="2400" dirty="0" smtClean="0"/>
              <a:t>Discovered 55 novel viruses of zoonotic interest</a:t>
            </a:r>
          </a:p>
          <a:p>
            <a:pPr fontAlgn="auto">
              <a:spcBef>
                <a:spcPts val="0"/>
              </a:spcBef>
              <a:spcAft>
                <a:spcPts val="0"/>
              </a:spcAft>
              <a:defRPr/>
            </a:pPr>
            <a:endParaRPr lang="en-US" sz="2400" dirty="0" smtClean="0"/>
          </a:p>
          <a:p>
            <a:pPr fontAlgn="auto">
              <a:spcBef>
                <a:spcPts val="0"/>
              </a:spcBef>
              <a:spcAft>
                <a:spcPts val="0"/>
              </a:spcAft>
              <a:defRPr/>
            </a:pPr>
            <a:endParaRPr lang="en-US" sz="2400" dirty="0">
              <a:latin typeface="+mn-lt"/>
              <a:ea typeface="+mn-ea"/>
              <a:cs typeface="+mn-cs"/>
            </a:endParaRPr>
          </a:p>
        </p:txBody>
      </p:sp>
      <p:sp>
        <p:nvSpPr>
          <p:cNvPr id="6" name="TextBox 5"/>
          <p:cNvSpPr txBox="1"/>
          <p:nvPr/>
        </p:nvSpPr>
        <p:spPr>
          <a:xfrm>
            <a:off x="7194185" y="6237502"/>
            <a:ext cx="1547406" cy="307777"/>
          </a:xfrm>
          <a:prstGeom prst="rect">
            <a:avLst/>
          </a:prstGeom>
          <a:noFill/>
        </p:spPr>
        <p:txBody>
          <a:bodyPr wrap="none" rtlCol="0">
            <a:spAutoFit/>
          </a:bodyPr>
          <a:lstStyle/>
          <a:p>
            <a:r>
              <a:rPr lang="en-US" sz="1400" dirty="0" smtClean="0"/>
              <a:t>Photo: J.H. Epstein</a:t>
            </a:r>
            <a:endParaRPr lang="en-US" sz="1400" dirty="0"/>
          </a:p>
        </p:txBody>
      </p:sp>
    </p:spTree>
    <p:extLst>
      <p:ext uri="{BB962C8B-B14F-4D97-AF65-F5344CB8AC3E}">
        <p14:creationId xmlns:p14="http://schemas.microsoft.com/office/powerpoint/2010/main" val="298566556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v.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4500" y="571500"/>
            <a:ext cx="5715000" cy="5715000"/>
          </a:xfrm>
          <a:prstGeom prst="rect">
            <a:avLst/>
          </a:prstGeom>
        </p:spPr>
      </p:pic>
      <p:pic>
        <p:nvPicPr>
          <p:cNvPr id="5" name="Picture 4" descr="Screen shot 2010-08-30 at 10.09.29 AM.png"/>
          <p:cNvPicPr/>
          <p:nvPr/>
        </p:nvPicPr>
        <p:blipFill>
          <a:blip r:embed="rId4"/>
          <a:stretch>
            <a:fillRect/>
          </a:stretch>
        </p:blipFill>
        <p:spPr>
          <a:xfrm>
            <a:off x="2870200" y="6051551"/>
            <a:ext cx="3676650" cy="647700"/>
          </a:xfrm>
          <a:prstGeom prst="rect">
            <a:avLst/>
          </a:prstGeom>
        </p:spPr>
      </p:pic>
      <p:sp>
        <p:nvSpPr>
          <p:cNvPr id="10" name="TextBox 9"/>
          <p:cNvSpPr txBox="1"/>
          <p:nvPr/>
        </p:nvSpPr>
        <p:spPr>
          <a:xfrm>
            <a:off x="158750" y="44449"/>
            <a:ext cx="2286000" cy="400110"/>
          </a:xfrm>
          <a:prstGeom prst="rect">
            <a:avLst/>
          </a:prstGeom>
          <a:noFill/>
        </p:spPr>
        <p:txBody>
          <a:bodyPr wrap="square" rtlCol="0">
            <a:spAutoFit/>
          </a:bodyPr>
          <a:lstStyle/>
          <a:p>
            <a:r>
              <a:rPr lang="en-US" sz="2000" b="1" dirty="0" smtClean="0"/>
              <a:t>Coronavirus</a:t>
            </a:r>
            <a:endParaRPr lang="en-US" sz="2000" b="1" dirty="0"/>
          </a:p>
        </p:txBody>
      </p:sp>
      <p:sp>
        <p:nvSpPr>
          <p:cNvPr id="3" name="TextBox 2"/>
          <p:cNvSpPr txBox="1"/>
          <p:nvPr/>
        </p:nvSpPr>
        <p:spPr>
          <a:xfrm>
            <a:off x="7092950" y="927100"/>
            <a:ext cx="1104900" cy="584776"/>
          </a:xfrm>
          <a:prstGeom prst="rect">
            <a:avLst/>
          </a:prstGeom>
          <a:noFill/>
        </p:spPr>
        <p:txBody>
          <a:bodyPr wrap="square" rtlCol="0">
            <a:spAutoFit/>
          </a:bodyPr>
          <a:lstStyle/>
          <a:p>
            <a:r>
              <a:rPr lang="en-US" sz="3200" b="1" dirty="0" smtClean="0"/>
              <a:t>I</a:t>
            </a:r>
            <a:endParaRPr lang="en-US" sz="3200" b="1" dirty="0"/>
          </a:p>
        </p:txBody>
      </p:sp>
      <p:sp>
        <p:nvSpPr>
          <p:cNvPr id="11" name="TextBox 10"/>
          <p:cNvSpPr txBox="1"/>
          <p:nvPr/>
        </p:nvSpPr>
        <p:spPr>
          <a:xfrm>
            <a:off x="7645400" y="3187700"/>
            <a:ext cx="1104900" cy="584776"/>
          </a:xfrm>
          <a:prstGeom prst="rect">
            <a:avLst/>
          </a:prstGeom>
          <a:noFill/>
        </p:spPr>
        <p:txBody>
          <a:bodyPr wrap="square" rtlCol="0">
            <a:spAutoFit/>
          </a:bodyPr>
          <a:lstStyle/>
          <a:p>
            <a:r>
              <a:rPr lang="en-US" sz="3200" b="1" dirty="0" smtClean="0"/>
              <a:t>II</a:t>
            </a:r>
            <a:endParaRPr lang="en-US" sz="3200" b="1" dirty="0"/>
          </a:p>
        </p:txBody>
      </p:sp>
      <p:pic>
        <p:nvPicPr>
          <p:cNvPr id="19" name="Content Placeholder 3" descr="Map South America.tiff"/>
          <p:cNvPicPr>
            <a:picLocks noChangeAspect="1"/>
          </p:cNvPicPr>
          <p:nvPr/>
        </p:nvPicPr>
        <p:blipFill>
          <a:blip r:embed="rId5">
            <a:alphaModFix amt="25000"/>
          </a:blip>
          <a:srcRect l="-46944" r="-46944"/>
          <a:stretch>
            <a:fillRect/>
          </a:stretch>
        </p:blipFill>
        <p:spPr>
          <a:xfrm>
            <a:off x="-2283781" y="2063751"/>
            <a:ext cx="7458887" cy="4102100"/>
          </a:xfrm>
          <a:prstGeom prst="rect">
            <a:avLst/>
          </a:prstGeom>
        </p:spPr>
      </p:pic>
      <p:pic>
        <p:nvPicPr>
          <p:cNvPr id="20" name="Content Placeholder 3" descr="Map Asia .tiff"/>
          <p:cNvPicPr>
            <a:picLocks noChangeAspect="1"/>
          </p:cNvPicPr>
          <p:nvPr/>
        </p:nvPicPr>
        <p:blipFill>
          <a:blip r:embed="rId6">
            <a:alphaModFix amt="25000"/>
          </a:blip>
          <a:srcRect l="-19313" r="-19313"/>
          <a:stretch>
            <a:fillRect/>
          </a:stretch>
        </p:blipFill>
        <p:spPr>
          <a:xfrm>
            <a:off x="3327400" y="660400"/>
            <a:ext cx="8220939" cy="4521200"/>
          </a:xfrm>
          <a:prstGeom prst="rect">
            <a:avLst/>
          </a:prstGeom>
        </p:spPr>
      </p:pic>
      <p:pic>
        <p:nvPicPr>
          <p:cNvPr id="15" name="Picture 14"/>
          <p:cNvPicPr>
            <a:picLocks noChangeAspect="1"/>
          </p:cNvPicPr>
          <p:nvPr/>
        </p:nvPicPr>
        <p:blipFill>
          <a:blip r:embed="rId7"/>
          <a:stretch>
            <a:fillRect/>
          </a:stretch>
        </p:blipFill>
        <p:spPr>
          <a:xfrm>
            <a:off x="7779581" y="1047521"/>
            <a:ext cx="1123119" cy="1485324"/>
          </a:xfrm>
          <a:prstGeom prst="rect">
            <a:avLst/>
          </a:prstGeom>
        </p:spPr>
      </p:pic>
      <p:pic>
        <p:nvPicPr>
          <p:cNvPr id="7" name="Picture 6"/>
          <p:cNvPicPr>
            <a:picLocks noChangeAspect="1"/>
          </p:cNvPicPr>
          <p:nvPr/>
        </p:nvPicPr>
        <p:blipFill>
          <a:blip r:embed="rId8"/>
          <a:stretch>
            <a:fillRect/>
          </a:stretch>
        </p:blipFill>
        <p:spPr>
          <a:xfrm>
            <a:off x="4926251" y="120938"/>
            <a:ext cx="1074883" cy="806162"/>
          </a:xfrm>
          <a:prstGeom prst="rect">
            <a:avLst/>
          </a:prstGeom>
        </p:spPr>
      </p:pic>
      <p:pic>
        <p:nvPicPr>
          <p:cNvPr id="14" name="Picture 13"/>
          <p:cNvPicPr>
            <a:picLocks noChangeAspect="1"/>
          </p:cNvPicPr>
          <p:nvPr/>
        </p:nvPicPr>
        <p:blipFill>
          <a:blip r:embed="rId9"/>
          <a:stretch>
            <a:fillRect/>
          </a:stretch>
        </p:blipFill>
        <p:spPr>
          <a:xfrm>
            <a:off x="3976637" y="533400"/>
            <a:ext cx="1172454" cy="879341"/>
          </a:xfrm>
          <a:prstGeom prst="rect">
            <a:avLst/>
          </a:prstGeom>
        </p:spPr>
      </p:pic>
    </p:spTree>
    <p:extLst>
      <p:ext uri="{BB962C8B-B14F-4D97-AF65-F5344CB8AC3E}">
        <p14:creationId xmlns:p14="http://schemas.microsoft.com/office/powerpoint/2010/main" val="126169364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v.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1400" y="495300"/>
            <a:ext cx="5715000" cy="5715000"/>
          </a:xfrm>
          <a:prstGeom prst="rect">
            <a:avLst/>
          </a:prstGeom>
        </p:spPr>
      </p:pic>
      <p:pic>
        <p:nvPicPr>
          <p:cNvPr id="9" name="Content Placeholder 3" descr="Map South America.tiff"/>
          <p:cNvPicPr>
            <a:picLocks noChangeAspect="1"/>
          </p:cNvPicPr>
          <p:nvPr/>
        </p:nvPicPr>
        <p:blipFill>
          <a:blip r:embed="rId4">
            <a:alphaModFix amt="40000"/>
          </a:blip>
          <a:srcRect l="-46944" r="-46944"/>
          <a:stretch>
            <a:fillRect/>
          </a:stretch>
        </p:blipFill>
        <p:spPr>
          <a:xfrm>
            <a:off x="-2283781" y="2063751"/>
            <a:ext cx="7458887" cy="4102100"/>
          </a:xfrm>
          <a:prstGeom prst="rect">
            <a:avLst/>
          </a:prstGeom>
        </p:spPr>
      </p:pic>
      <p:pic>
        <p:nvPicPr>
          <p:cNvPr id="8" name="Content Placeholder 3" descr="Map Asia .tiff"/>
          <p:cNvPicPr>
            <a:picLocks noChangeAspect="1"/>
          </p:cNvPicPr>
          <p:nvPr/>
        </p:nvPicPr>
        <p:blipFill>
          <a:blip r:embed="rId5">
            <a:alphaModFix amt="40000"/>
          </a:blip>
          <a:srcRect l="-19313" r="-19313"/>
          <a:stretch>
            <a:fillRect/>
          </a:stretch>
        </p:blipFill>
        <p:spPr>
          <a:xfrm>
            <a:off x="3327400" y="660400"/>
            <a:ext cx="8220939" cy="4521200"/>
          </a:xfrm>
          <a:prstGeom prst="rect">
            <a:avLst/>
          </a:prstGeom>
        </p:spPr>
      </p:pic>
      <p:graphicFrame>
        <p:nvGraphicFramePr>
          <p:cNvPr id="12" name="Chart 11"/>
          <p:cNvGraphicFramePr>
            <a:graphicFrameLocks/>
          </p:cNvGraphicFramePr>
          <p:nvPr>
            <p:extLst>
              <p:ext uri="{D42A27DB-BD31-4B8C-83A1-F6EECF244321}">
                <p14:modId xmlns:p14="http://schemas.microsoft.com/office/powerpoint/2010/main" val="920121974"/>
              </p:ext>
            </p:extLst>
          </p:nvPr>
        </p:nvGraphicFramePr>
        <p:xfrm>
          <a:off x="371331" y="1991073"/>
          <a:ext cx="5705475" cy="3879847"/>
        </p:xfrm>
        <a:graphic>
          <a:graphicData uri="http://schemas.openxmlformats.org/drawingml/2006/chart">
            <c:chart xmlns:c="http://schemas.openxmlformats.org/drawingml/2006/chart" xmlns:r="http://schemas.openxmlformats.org/officeDocument/2006/relationships" r:id="rId6"/>
          </a:graphicData>
        </a:graphic>
      </p:graphicFrame>
      <p:sp>
        <p:nvSpPr>
          <p:cNvPr id="3" name="TextBox 2"/>
          <p:cNvSpPr txBox="1"/>
          <p:nvPr/>
        </p:nvSpPr>
        <p:spPr>
          <a:xfrm>
            <a:off x="7556500" y="942032"/>
            <a:ext cx="685800" cy="461665"/>
          </a:xfrm>
          <a:prstGeom prst="rect">
            <a:avLst/>
          </a:prstGeom>
          <a:noFill/>
        </p:spPr>
        <p:txBody>
          <a:bodyPr wrap="square" rtlCol="0">
            <a:spAutoFit/>
          </a:bodyPr>
          <a:lstStyle/>
          <a:p>
            <a:r>
              <a:rPr lang="en-US" sz="2400" b="1" dirty="0" smtClean="0"/>
              <a:t>I</a:t>
            </a:r>
            <a:endParaRPr lang="en-US" sz="2400" b="1" dirty="0"/>
          </a:p>
        </p:txBody>
      </p:sp>
      <p:sp>
        <p:nvSpPr>
          <p:cNvPr id="13" name="TextBox 12"/>
          <p:cNvSpPr txBox="1"/>
          <p:nvPr/>
        </p:nvSpPr>
        <p:spPr>
          <a:xfrm>
            <a:off x="8242300" y="3469332"/>
            <a:ext cx="685800" cy="461665"/>
          </a:xfrm>
          <a:prstGeom prst="rect">
            <a:avLst/>
          </a:prstGeom>
          <a:noFill/>
        </p:spPr>
        <p:txBody>
          <a:bodyPr wrap="square" rtlCol="0">
            <a:spAutoFit/>
          </a:bodyPr>
          <a:lstStyle/>
          <a:p>
            <a:r>
              <a:rPr lang="en-US" sz="2400" b="1" dirty="0" smtClean="0"/>
              <a:t>II</a:t>
            </a:r>
            <a:endParaRPr lang="en-US" sz="2400" b="1" dirty="0"/>
          </a:p>
        </p:txBody>
      </p:sp>
      <p:sp>
        <p:nvSpPr>
          <p:cNvPr id="14" name="TextBox 13"/>
          <p:cNvSpPr txBox="1"/>
          <p:nvPr/>
        </p:nvSpPr>
        <p:spPr>
          <a:xfrm>
            <a:off x="5740400" y="264467"/>
            <a:ext cx="685800" cy="461665"/>
          </a:xfrm>
          <a:prstGeom prst="rect">
            <a:avLst/>
          </a:prstGeom>
          <a:noFill/>
        </p:spPr>
        <p:txBody>
          <a:bodyPr wrap="square" rtlCol="0">
            <a:spAutoFit/>
          </a:bodyPr>
          <a:lstStyle/>
          <a:p>
            <a:r>
              <a:rPr lang="en-US" sz="2400" b="1" dirty="0" smtClean="0"/>
              <a:t>III</a:t>
            </a:r>
            <a:endParaRPr lang="en-US" sz="2400" b="1" dirty="0"/>
          </a:p>
        </p:txBody>
      </p:sp>
      <p:sp>
        <p:nvSpPr>
          <p:cNvPr id="15" name="TextBox 14"/>
          <p:cNvSpPr txBox="1"/>
          <p:nvPr/>
        </p:nvSpPr>
        <p:spPr>
          <a:xfrm>
            <a:off x="5391006" y="457199"/>
            <a:ext cx="685800" cy="461665"/>
          </a:xfrm>
          <a:prstGeom prst="rect">
            <a:avLst/>
          </a:prstGeom>
          <a:noFill/>
        </p:spPr>
        <p:txBody>
          <a:bodyPr wrap="square" rtlCol="0">
            <a:spAutoFit/>
          </a:bodyPr>
          <a:lstStyle/>
          <a:p>
            <a:r>
              <a:rPr lang="en-US" sz="2400" b="1" dirty="0" smtClean="0"/>
              <a:t>IV</a:t>
            </a:r>
            <a:endParaRPr lang="en-US" sz="2400" b="1" dirty="0"/>
          </a:p>
        </p:txBody>
      </p:sp>
      <p:sp>
        <p:nvSpPr>
          <p:cNvPr id="17" name="TextBox 16"/>
          <p:cNvSpPr txBox="1"/>
          <p:nvPr/>
        </p:nvSpPr>
        <p:spPr>
          <a:xfrm>
            <a:off x="158750" y="44449"/>
            <a:ext cx="2286000" cy="400110"/>
          </a:xfrm>
          <a:prstGeom prst="rect">
            <a:avLst/>
          </a:prstGeom>
          <a:noFill/>
        </p:spPr>
        <p:txBody>
          <a:bodyPr wrap="square" rtlCol="0">
            <a:spAutoFit/>
          </a:bodyPr>
          <a:lstStyle/>
          <a:p>
            <a:r>
              <a:rPr lang="en-US" sz="2000" b="1" dirty="0" smtClean="0"/>
              <a:t>Coronavirus</a:t>
            </a:r>
            <a:endParaRPr lang="en-US" sz="2000" b="1" dirty="0"/>
          </a:p>
        </p:txBody>
      </p:sp>
      <p:sp>
        <p:nvSpPr>
          <p:cNvPr id="18" name="TextBox 17"/>
          <p:cNvSpPr txBox="1"/>
          <p:nvPr/>
        </p:nvSpPr>
        <p:spPr>
          <a:xfrm>
            <a:off x="4043218" y="5181600"/>
            <a:ext cx="2263775" cy="369332"/>
          </a:xfrm>
          <a:prstGeom prst="rect">
            <a:avLst/>
          </a:prstGeom>
          <a:noFill/>
        </p:spPr>
        <p:txBody>
          <a:bodyPr wrap="square" rtlCol="0">
            <a:spAutoFit/>
          </a:bodyPr>
          <a:lstStyle/>
          <a:p>
            <a:r>
              <a:rPr lang="en-US" dirty="0" smtClean="0"/>
              <a:t>Positive = 3.7%</a:t>
            </a:r>
            <a:endParaRPr lang="en-US" dirty="0"/>
          </a:p>
        </p:txBody>
      </p:sp>
      <p:pic>
        <p:nvPicPr>
          <p:cNvPr id="20" name="Picture 19" descr="Screen shot 2010-08-30 at 10.09.29 AM.png"/>
          <p:cNvPicPr/>
          <p:nvPr/>
        </p:nvPicPr>
        <p:blipFill>
          <a:blip r:embed="rId7"/>
          <a:stretch>
            <a:fillRect/>
          </a:stretch>
        </p:blipFill>
        <p:spPr>
          <a:xfrm>
            <a:off x="2870200" y="6051551"/>
            <a:ext cx="3676650" cy="647700"/>
          </a:xfrm>
          <a:prstGeom prst="rect">
            <a:avLst/>
          </a:prstGeom>
        </p:spPr>
      </p:pic>
    </p:spTree>
    <p:extLst>
      <p:ext uri="{BB962C8B-B14F-4D97-AF65-F5344CB8AC3E}">
        <p14:creationId xmlns:p14="http://schemas.microsoft.com/office/powerpoint/2010/main" val="80276784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viroDiversity_analysisKM_plot.pdf"/>
          <p:cNvPicPr>
            <a:picLocks noChangeAspect="1"/>
          </p:cNvPicPr>
          <p:nvPr/>
        </p:nvPicPr>
        <p:blipFill rotWithShape="1">
          <a:blip r:embed="rId3">
            <a:extLst>
              <a:ext uri="{28A0092B-C50C-407E-A947-70E740481C1C}">
                <a14:useLocalDpi xmlns:a14="http://schemas.microsoft.com/office/drawing/2010/main" val="0"/>
              </a:ext>
            </a:extLst>
          </a:blip>
          <a:srcRect l="14718" t="15976" r="18557" b="46505"/>
          <a:stretch/>
        </p:blipFill>
        <p:spPr>
          <a:xfrm>
            <a:off x="152400" y="3429000"/>
            <a:ext cx="4293418" cy="3124200"/>
          </a:xfrm>
          <a:prstGeom prst="rect">
            <a:avLst/>
          </a:prstGeom>
        </p:spPr>
      </p:pic>
      <p:sp>
        <p:nvSpPr>
          <p:cNvPr id="2" name="Title 1"/>
          <p:cNvSpPr>
            <a:spLocks noGrp="1"/>
          </p:cNvSpPr>
          <p:nvPr>
            <p:ph type="ctrTitle"/>
          </p:nvPr>
        </p:nvSpPr>
        <p:spPr>
          <a:xfrm>
            <a:off x="685800" y="-152400"/>
            <a:ext cx="7772400" cy="1066800"/>
          </a:xfrm>
          <a:noFill/>
        </p:spPr>
        <p:txBody>
          <a:bodyPr>
            <a:normAutofit/>
          </a:bodyPr>
          <a:lstStyle/>
          <a:p>
            <a:r>
              <a:rPr lang="en-US" sz="2000" dirty="0" smtClean="0"/>
              <a:t>USAID Emerging Pandemic Threats – PREDICT Program</a:t>
            </a:r>
            <a:br>
              <a:rPr lang="en-US" sz="2000" dirty="0" smtClean="0"/>
            </a:br>
            <a:r>
              <a:rPr lang="en-US" sz="2000" b="1" dirty="0" smtClean="0"/>
              <a:t>Streamlining Sample Collection from Wildlife</a:t>
            </a:r>
            <a:endParaRPr lang="en-US" sz="2000" b="1" dirty="0"/>
          </a:p>
        </p:txBody>
      </p:sp>
      <p:cxnSp>
        <p:nvCxnSpPr>
          <p:cNvPr id="22" name="Straight Connector 21"/>
          <p:cNvCxnSpPr/>
          <p:nvPr/>
        </p:nvCxnSpPr>
        <p:spPr>
          <a:xfrm>
            <a:off x="228600" y="3429000"/>
            <a:ext cx="8686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4572000" y="762000"/>
            <a:ext cx="0" cy="5758190"/>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4648200" y="3505200"/>
            <a:ext cx="4343400" cy="3108543"/>
          </a:xfrm>
          <a:prstGeom prst="rect">
            <a:avLst/>
          </a:prstGeom>
          <a:noFill/>
        </p:spPr>
        <p:txBody>
          <a:bodyPr wrap="square" rtlCol="0">
            <a:spAutoFit/>
          </a:bodyPr>
          <a:lstStyle/>
          <a:p>
            <a:r>
              <a:rPr lang="en-US" sz="1400" b="1" dirty="0"/>
              <a:t>Targeting </a:t>
            </a:r>
            <a:r>
              <a:rPr lang="en-US" sz="1400" b="1" dirty="0" smtClean="0"/>
              <a:t>a </a:t>
            </a:r>
            <a:r>
              <a:rPr lang="en-US" sz="1400" b="1" u="sng" dirty="0" smtClean="0"/>
              <a:t>range of sample types</a:t>
            </a:r>
            <a:r>
              <a:rPr lang="en-US" sz="1400" b="1" dirty="0" smtClean="0"/>
              <a:t> in bats, rodents, and primates improves viral discovery because:</a:t>
            </a:r>
          </a:p>
          <a:p>
            <a:endParaRPr lang="en-US" sz="1400" dirty="0" smtClean="0"/>
          </a:p>
          <a:p>
            <a:pPr marL="285750" indent="-285750">
              <a:buFont typeface="Arial"/>
              <a:buChar char="•"/>
            </a:pPr>
            <a:r>
              <a:rPr lang="en-US" sz="1400" dirty="0" smtClean="0"/>
              <a:t>Different viruses are found in different sample types, so testing all of them will give highest discovery of new viruses</a:t>
            </a:r>
          </a:p>
          <a:p>
            <a:pPr marL="285750" indent="-285750">
              <a:buFont typeface="Arial"/>
              <a:buChar char="•"/>
            </a:pPr>
            <a:endParaRPr lang="en-US" sz="1400" dirty="0" smtClean="0"/>
          </a:p>
          <a:p>
            <a:pPr marL="285750" indent="-285750">
              <a:buFont typeface="Arial"/>
              <a:buChar char="•"/>
            </a:pPr>
            <a:r>
              <a:rPr lang="en-US" sz="1400" dirty="0" smtClean="0"/>
              <a:t>Testing just environmental samples (e.g. urine/feces) gives only a fraction of the total diversity of viruses present</a:t>
            </a:r>
          </a:p>
          <a:p>
            <a:pPr marL="285750" indent="-285750">
              <a:buFont typeface="Arial"/>
              <a:buChar char="•"/>
            </a:pPr>
            <a:endParaRPr lang="en-US" sz="1400" dirty="0"/>
          </a:p>
          <a:p>
            <a:pPr marL="285750" indent="-285750">
              <a:buFont typeface="Arial"/>
              <a:buChar char="•"/>
            </a:pPr>
            <a:r>
              <a:rPr lang="en-US" sz="1400" dirty="0" smtClean="0"/>
              <a:t>Viral </a:t>
            </a:r>
            <a:r>
              <a:rPr lang="en-US" sz="1400" dirty="0"/>
              <a:t>discovery </a:t>
            </a:r>
            <a:r>
              <a:rPr lang="en-US" sz="1400" dirty="0" smtClean="0"/>
              <a:t>can be maximized by collecting diverse samples from live animals using </a:t>
            </a:r>
            <a:r>
              <a:rPr lang="en-US" sz="1400" smtClean="0"/>
              <a:t>PREDICT protocols.</a:t>
            </a:r>
            <a:endParaRPr lang="en-US" sz="1400" dirty="0"/>
          </a:p>
        </p:txBody>
      </p:sp>
      <p:pic>
        <p:nvPicPr>
          <p:cNvPr id="17" name="a92d2cde-1732-44f2-9051-dfc1789c4680" descr="3BDC812A-18F0-4613-8B93-AB9CDA01C58E@svm"/>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781800" y="6477000"/>
            <a:ext cx="226157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p:nvPr/>
        </p:nvSpPr>
        <p:spPr>
          <a:xfrm>
            <a:off x="228600" y="3048000"/>
            <a:ext cx="4575420" cy="338554"/>
          </a:xfrm>
          <a:prstGeom prst="rect">
            <a:avLst/>
          </a:prstGeom>
          <a:noFill/>
        </p:spPr>
        <p:txBody>
          <a:bodyPr wrap="none" rtlCol="0">
            <a:spAutoFit/>
          </a:bodyPr>
          <a:lstStyle/>
          <a:p>
            <a:r>
              <a:rPr lang="en-US" sz="1600" i="1" dirty="0" smtClean="0"/>
              <a:t>Viral prevalence (% infected) </a:t>
            </a:r>
            <a:r>
              <a:rPr lang="en-US" sz="1600" dirty="0" smtClean="0"/>
              <a:t>differs by sample type</a:t>
            </a:r>
            <a:endParaRPr lang="en-US" sz="1600" dirty="0"/>
          </a:p>
        </p:txBody>
      </p:sp>
      <p:sp>
        <p:nvSpPr>
          <p:cNvPr id="27" name="TextBox 26"/>
          <p:cNvSpPr txBox="1"/>
          <p:nvPr/>
        </p:nvSpPr>
        <p:spPr>
          <a:xfrm>
            <a:off x="0" y="6553200"/>
            <a:ext cx="4572000" cy="292388"/>
          </a:xfrm>
          <a:prstGeom prst="rect">
            <a:avLst/>
          </a:prstGeom>
          <a:noFill/>
        </p:spPr>
        <p:txBody>
          <a:bodyPr wrap="square" rtlCol="0">
            <a:spAutoFit/>
          </a:bodyPr>
          <a:lstStyle/>
          <a:p>
            <a:pPr algn="ctr"/>
            <a:r>
              <a:rPr lang="en-US" sz="1300" i="1" dirty="0" smtClean="0"/>
              <a:t>Number of viruses </a:t>
            </a:r>
            <a:r>
              <a:rPr lang="en-US" sz="1300" dirty="0" smtClean="0"/>
              <a:t>and their </a:t>
            </a:r>
            <a:r>
              <a:rPr lang="en-US" sz="1300" i="1" dirty="0" smtClean="0"/>
              <a:t>discovery rates </a:t>
            </a:r>
            <a:r>
              <a:rPr lang="en-US" sz="1300" dirty="0" smtClean="0"/>
              <a:t>differ by sample type</a:t>
            </a:r>
            <a:endParaRPr lang="en-US" sz="1300" dirty="0"/>
          </a:p>
        </p:txBody>
      </p:sp>
      <p:pic>
        <p:nvPicPr>
          <p:cNvPr id="11" name="Picture 10" descr="IMG_5893.jpg"/>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a:ext>
            </a:extLst>
          </a:blip>
          <a:srcRect/>
          <a:stretch/>
        </p:blipFill>
        <p:spPr>
          <a:xfrm>
            <a:off x="6934200" y="818938"/>
            <a:ext cx="1981200" cy="1314662"/>
          </a:xfrm>
          <a:prstGeom prst="rect">
            <a:avLst/>
          </a:prstGeom>
        </p:spPr>
      </p:pic>
      <p:pic>
        <p:nvPicPr>
          <p:cNvPr id="14" name="Picture 13" descr="AP3A0425.JPG"/>
          <p:cNvPicPr>
            <a:picLocks noChangeAspect="1"/>
          </p:cNvPicPr>
          <p:nvPr/>
        </p:nvPicPr>
        <p:blipFill rotWithShape="1">
          <a:blip r:embed="rId7" cstate="print">
            <a:extLst>
              <a:ext uri="{BEBA8EAE-BF5A-486C-A8C5-ECC9F3942E4B}">
                <a14:imgProps xmlns:a14="http://schemas.microsoft.com/office/drawing/2010/main">
                  <a14:imgLayer r:embed="rId8">
                    <a14:imgEffect>
                      <a14:brightnessContrast bright="20000"/>
                    </a14:imgEffect>
                  </a14:imgLayer>
                </a14:imgProps>
              </a:ext>
              <a:ext uri="{28A0092B-C50C-407E-A947-70E740481C1C}">
                <a14:useLocalDpi xmlns:a14="http://schemas.microsoft.com/office/drawing/2010/main"/>
              </a:ext>
            </a:extLst>
          </a:blip>
          <a:srcRect/>
          <a:stretch/>
        </p:blipFill>
        <p:spPr>
          <a:xfrm>
            <a:off x="5410200" y="2209800"/>
            <a:ext cx="2622515" cy="1085379"/>
          </a:xfrm>
          <a:prstGeom prst="rect">
            <a:avLst/>
          </a:prstGeom>
        </p:spPr>
      </p:pic>
      <p:pic>
        <p:nvPicPr>
          <p:cNvPr id="16" name="Picture 15" descr="AP3A0175.JPG"/>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4724400" y="838200"/>
            <a:ext cx="2057400" cy="1227566"/>
          </a:xfrm>
          <a:prstGeom prst="rect">
            <a:avLst/>
          </a:prstGeom>
        </p:spPr>
      </p:pic>
      <p:sp>
        <p:nvSpPr>
          <p:cNvPr id="3" name="TextBox 2"/>
          <p:cNvSpPr txBox="1"/>
          <p:nvPr/>
        </p:nvSpPr>
        <p:spPr>
          <a:xfrm>
            <a:off x="2590800" y="5405735"/>
            <a:ext cx="1946942" cy="461665"/>
          </a:xfrm>
          <a:prstGeom prst="rect">
            <a:avLst/>
          </a:prstGeom>
          <a:noFill/>
        </p:spPr>
        <p:txBody>
          <a:bodyPr wrap="none" rtlCol="0">
            <a:spAutoFit/>
          </a:bodyPr>
          <a:lstStyle/>
          <a:p>
            <a:r>
              <a:rPr lang="en-US" sz="1200" dirty="0" smtClean="0"/>
              <a:t>Number of viruses observed</a:t>
            </a:r>
          </a:p>
          <a:p>
            <a:r>
              <a:rPr lang="en-US" sz="1200" dirty="0" smtClean="0"/>
              <a:t>(viral discoveries)</a:t>
            </a:r>
            <a:endParaRPr lang="en-US" sz="1200" dirty="0"/>
          </a:p>
        </p:txBody>
      </p:sp>
      <p:cxnSp>
        <p:nvCxnSpPr>
          <p:cNvPr id="18" name="Straight Arrow Connector 17"/>
          <p:cNvCxnSpPr/>
          <p:nvPr/>
        </p:nvCxnSpPr>
        <p:spPr>
          <a:xfrm flipH="1" flipV="1">
            <a:off x="2514600" y="4876800"/>
            <a:ext cx="381000" cy="533400"/>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flipV="1">
            <a:off x="1981200" y="5105400"/>
            <a:ext cx="914400" cy="304800"/>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3276600" y="3429000"/>
            <a:ext cx="1371600" cy="461665"/>
          </a:xfrm>
          <a:prstGeom prst="rect">
            <a:avLst/>
          </a:prstGeom>
          <a:noFill/>
        </p:spPr>
        <p:txBody>
          <a:bodyPr wrap="square" rtlCol="0">
            <a:spAutoFit/>
          </a:bodyPr>
          <a:lstStyle/>
          <a:p>
            <a:r>
              <a:rPr lang="en-US" sz="1200" dirty="0" smtClean="0"/>
              <a:t>Number of viruses expected</a:t>
            </a:r>
            <a:endParaRPr lang="en-US" sz="1200" dirty="0"/>
          </a:p>
        </p:txBody>
      </p:sp>
      <p:cxnSp>
        <p:nvCxnSpPr>
          <p:cNvPr id="26" name="Straight Arrow Connector 25"/>
          <p:cNvCxnSpPr/>
          <p:nvPr/>
        </p:nvCxnSpPr>
        <p:spPr>
          <a:xfrm flipH="1">
            <a:off x="2895600" y="3733800"/>
            <a:ext cx="381000" cy="76200"/>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H="1">
            <a:off x="2590800" y="3733800"/>
            <a:ext cx="685800" cy="685800"/>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pic>
        <p:nvPicPr>
          <p:cNvPr id="5" name="Picture 4" descr="ViralPrev_bats3.pdf"/>
          <p:cNvPicPr>
            <a:picLocks noChangeAspect="1"/>
          </p:cNvPicPr>
          <p:nvPr/>
        </p:nvPicPr>
        <p:blipFill rotWithShape="1">
          <a:blip r:embed="rId10" cstate="print">
            <a:extLst>
              <a:ext uri="{28A0092B-C50C-407E-A947-70E740481C1C}">
                <a14:useLocalDpi xmlns:a14="http://schemas.microsoft.com/office/drawing/2010/main" val="0"/>
              </a:ext>
            </a:extLst>
          </a:blip>
          <a:srcRect t="7783" r="3839" b="14984"/>
          <a:stretch/>
        </p:blipFill>
        <p:spPr>
          <a:xfrm>
            <a:off x="152400" y="762000"/>
            <a:ext cx="4303495" cy="2332567"/>
          </a:xfrm>
          <a:prstGeom prst="rect">
            <a:avLst/>
          </a:prstGeom>
        </p:spPr>
      </p:pic>
    </p:spTree>
    <p:extLst>
      <p:ext uri="{BB962C8B-B14F-4D97-AF65-F5344CB8AC3E}">
        <p14:creationId xmlns:p14="http://schemas.microsoft.com/office/powerpoint/2010/main" val="157097196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txBox="1">
            <a:spLocks/>
          </p:cNvSpPr>
          <p:nvPr/>
        </p:nvSpPr>
        <p:spPr>
          <a:xfrm>
            <a:off x="-25400" y="-169822"/>
            <a:ext cx="9144000" cy="944562"/>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smtClean="0"/>
              <a:t>Wildlife Trade EID Risk Assessment</a:t>
            </a:r>
            <a:endParaRPr lang="en-US" sz="3600" dirty="0"/>
          </a:p>
        </p:txBody>
      </p:sp>
      <p:sp>
        <p:nvSpPr>
          <p:cNvPr id="20" name="TextBox 19"/>
          <p:cNvSpPr txBox="1"/>
          <p:nvPr/>
        </p:nvSpPr>
        <p:spPr>
          <a:xfrm>
            <a:off x="-1198824" y="6018184"/>
            <a:ext cx="184666" cy="369332"/>
          </a:xfrm>
          <a:prstGeom prst="rect">
            <a:avLst/>
          </a:prstGeom>
          <a:noFill/>
        </p:spPr>
        <p:txBody>
          <a:bodyPr wrap="none" rtlCol="0">
            <a:spAutoFit/>
          </a:bodyPr>
          <a:lstStyle/>
          <a:p>
            <a:endParaRPr lang="en-US" dirty="0"/>
          </a:p>
        </p:txBody>
      </p:sp>
      <p:grpSp>
        <p:nvGrpSpPr>
          <p:cNvPr id="6" name="Group 5"/>
          <p:cNvGrpSpPr/>
          <p:nvPr/>
        </p:nvGrpSpPr>
        <p:grpSpPr>
          <a:xfrm>
            <a:off x="230880" y="568060"/>
            <a:ext cx="8790259" cy="6185092"/>
            <a:chOff x="0" y="510328"/>
            <a:chExt cx="9470877" cy="6680217"/>
          </a:xfrm>
        </p:grpSpPr>
        <p:pic>
          <p:nvPicPr>
            <p:cNvPr id="5" name="Picture 4" descr="marketv2.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82978"/>
              <a:ext cx="3306370" cy="3306370"/>
            </a:xfrm>
            <a:prstGeom prst="rect">
              <a:avLst/>
            </a:prstGeom>
          </p:spPr>
        </p:pic>
        <p:pic>
          <p:nvPicPr>
            <p:cNvPr id="11" name="Picture 10"/>
            <p:cNvPicPr>
              <a:picLocks noChangeAspect="1"/>
            </p:cNvPicPr>
            <p:nvPr/>
          </p:nvPicPr>
          <p:blipFill>
            <a:blip r:embed="rId3"/>
            <a:stretch>
              <a:fillRect/>
            </a:stretch>
          </p:blipFill>
          <p:spPr>
            <a:xfrm>
              <a:off x="1466882" y="2537557"/>
              <a:ext cx="635001" cy="635001"/>
            </a:xfrm>
            <a:prstGeom prst="rect">
              <a:avLst/>
            </a:prstGeom>
          </p:spPr>
        </p:pic>
        <p:sp>
          <p:nvSpPr>
            <p:cNvPr id="33" name="TextBox 32"/>
            <p:cNvSpPr txBox="1"/>
            <p:nvPr/>
          </p:nvSpPr>
          <p:spPr>
            <a:xfrm>
              <a:off x="1169496" y="2603201"/>
              <a:ext cx="563878" cy="523220"/>
            </a:xfrm>
            <a:prstGeom prst="rect">
              <a:avLst/>
            </a:prstGeom>
            <a:noFill/>
          </p:spPr>
          <p:txBody>
            <a:bodyPr wrap="square" rtlCol="0">
              <a:spAutoFit/>
            </a:bodyPr>
            <a:lstStyle/>
            <a:p>
              <a:r>
                <a:rPr lang="en-US" sz="2800" dirty="0" smtClean="0"/>
                <a:t>&amp;</a:t>
              </a:r>
              <a:endParaRPr lang="en-US" sz="2800" dirty="0"/>
            </a:p>
          </p:txBody>
        </p:sp>
        <p:pic>
          <p:nvPicPr>
            <p:cNvPr id="10" name="Picture 9"/>
            <p:cNvPicPr>
              <a:picLocks noChangeAspect="1"/>
            </p:cNvPicPr>
            <p:nvPr/>
          </p:nvPicPr>
          <p:blipFill>
            <a:blip r:embed="rId4"/>
            <a:stretch>
              <a:fillRect/>
            </a:stretch>
          </p:blipFill>
          <p:spPr>
            <a:xfrm>
              <a:off x="2273301" y="2635596"/>
              <a:ext cx="549850" cy="549850"/>
            </a:xfrm>
            <a:prstGeom prst="rect">
              <a:avLst/>
            </a:prstGeom>
          </p:spPr>
        </p:pic>
        <p:sp>
          <p:nvSpPr>
            <p:cNvPr id="16" name="TextBox 15"/>
            <p:cNvSpPr txBox="1"/>
            <p:nvPr/>
          </p:nvSpPr>
          <p:spPr>
            <a:xfrm>
              <a:off x="4600321" y="3373607"/>
              <a:ext cx="4518279" cy="2939266"/>
            </a:xfrm>
            <a:prstGeom prst="rect">
              <a:avLst/>
            </a:prstGeom>
            <a:noFill/>
          </p:spPr>
          <p:txBody>
            <a:bodyPr wrap="square" rtlCol="0">
              <a:spAutoFit/>
            </a:bodyPr>
            <a:lstStyle/>
            <a:p>
              <a:r>
                <a:rPr lang="en-US" dirty="0" smtClean="0"/>
                <a:t>Steps to assess wildlife trade EID risk:</a:t>
              </a:r>
              <a:endParaRPr lang="en-US" sz="1600" dirty="0" smtClean="0"/>
            </a:p>
            <a:p>
              <a:endParaRPr lang="en-US" dirty="0" smtClean="0"/>
            </a:p>
            <a:p>
              <a:pPr marL="342900" indent="-342900">
                <a:buFont typeface="Arial"/>
                <a:buChar char="•"/>
              </a:pPr>
              <a:r>
                <a:rPr lang="en-US" dirty="0" smtClean="0"/>
                <a:t>Estimate the risk for each market and farm</a:t>
              </a:r>
            </a:p>
            <a:p>
              <a:pPr marL="342900" indent="-342900">
                <a:spcAft>
                  <a:spcPts val="600"/>
                </a:spcAft>
                <a:buFont typeface="Arial"/>
                <a:buChar char="•"/>
              </a:pPr>
              <a:r>
                <a:rPr lang="en-US" dirty="0" smtClean="0"/>
                <a:t>Measure their connectivity to determine their importance in the network</a:t>
              </a:r>
            </a:p>
            <a:p>
              <a:r>
                <a:rPr lang="en-US" dirty="0" smtClean="0"/>
                <a:t>These analyses can be used to </a:t>
              </a:r>
              <a:r>
                <a:rPr lang="en-US" b="1" dirty="0" smtClean="0"/>
                <a:t>inform targeted intervention strategies </a:t>
              </a:r>
              <a:r>
                <a:rPr lang="en-US" dirty="0" smtClean="0"/>
                <a:t>such as market clean-up days, banning of certain species, or closure of certain markets within a chain</a:t>
              </a:r>
              <a:endParaRPr lang="en-US" b="1" dirty="0"/>
            </a:p>
          </p:txBody>
        </p:sp>
        <p:sp>
          <p:nvSpPr>
            <p:cNvPr id="19" name="TextBox 18"/>
            <p:cNvSpPr txBox="1"/>
            <p:nvPr/>
          </p:nvSpPr>
          <p:spPr>
            <a:xfrm>
              <a:off x="3054350" y="3892080"/>
              <a:ext cx="1583927" cy="2031325"/>
            </a:xfrm>
            <a:prstGeom prst="rect">
              <a:avLst/>
            </a:prstGeom>
            <a:noFill/>
          </p:spPr>
          <p:txBody>
            <a:bodyPr wrap="square" rtlCol="0">
              <a:spAutoFit/>
            </a:bodyPr>
            <a:lstStyle/>
            <a:p>
              <a:pPr algn="ctr"/>
              <a:r>
                <a:rPr lang="en-US" sz="1400" dirty="0" smtClean="0"/>
                <a:t>Market risk may be due to:   </a:t>
              </a:r>
              <a:r>
                <a:rPr lang="en-US" sz="1400" b="1" u="sng" dirty="0" smtClean="0"/>
                <a:t>Volume/frequency of trade </a:t>
              </a:r>
              <a:r>
                <a:rPr lang="en-US" sz="1400" dirty="0" smtClean="0"/>
                <a:t>in  a given species</a:t>
              </a:r>
              <a:r>
                <a:rPr lang="en-US" sz="1400" dirty="0"/>
                <a:t> </a:t>
              </a:r>
              <a:r>
                <a:rPr lang="en-US" sz="1400" dirty="0" smtClean="0"/>
                <a:t>and </a:t>
              </a:r>
              <a:r>
                <a:rPr lang="en-US" sz="1400" b="1" u="sng" dirty="0"/>
                <a:t>D</a:t>
              </a:r>
              <a:r>
                <a:rPr lang="en-US" sz="1400" b="1" u="sng" dirty="0" smtClean="0"/>
                <a:t>iversity of species </a:t>
              </a:r>
              <a:r>
                <a:rPr lang="en-US" sz="1400" dirty="0" smtClean="0"/>
                <a:t>that share viruses with humans</a:t>
              </a:r>
              <a:endParaRPr lang="en-US" sz="1400" dirty="0"/>
            </a:p>
          </p:txBody>
        </p:sp>
        <p:pic>
          <p:nvPicPr>
            <p:cNvPr id="4" name="Picture 3" descr="USAID Slide Figure_Simpifly.tiff"/>
            <p:cNvPicPr>
              <a:picLocks noChangeAspect="1"/>
            </p:cNvPicPr>
            <p:nvPr/>
          </p:nvPicPr>
          <p:blipFill rotWithShape="1">
            <a:blip r:embed="rId5">
              <a:extLst>
                <a:ext uri="{28A0092B-C50C-407E-A947-70E740481C1C}">
                  <a14:useLocalDpi xmlns:a14="http://schemas.microsoft.com/office/drawing/2010/main" val="0"/>
                </a:ext>
              </a:extLst>
            </a:blip>
            <a:srcRect t="-1" r="13463" b="-3294"/>
            <a:stretch/>
          </p:blipFill>
          <p:spPr>
            <a:xfrm>
              <a:off x="4577631" y="510328"/>
              <a:ext cx="4391280" cy="2797121"/>
            </a:xfrm>
            <a:prstGeom prst="rect">
              <a:avLst/>
            </a:prstGeom>
          </p:spPr>
        </p:pic>
        <p:sp>
          <p:nvSpPr>
            <p:cNvPr id="21" name="TextBox 20"/>
            <p:cNvSpPr txBox="1"/>
            <p:nvPr/>
          </p:nvSpPr>
          <p:spPr>
            <a:xfrm>
              <a:off x="6448923" y="829479"/>
              <a:ext cx="2341336" cy="523220"/>
            </a:xfrm>
            <a:prstGeom prst="rect">
              <a:avLst/>
            </a:prstGeom>
            <a:noFill/>
          </p:spPr>
          <p:txBody>
            <a:bodyPr wrap="square" rtlCol="0">
              <a:spAutoFit/>
            </a:bodyPr>
            <a:lstStyle/>
            <a:p>
              <a:r>
                <a:rPr lang="en-US" sz="1400" dirty="0" smtClean="0"/>
                <a:t>Network of wildlife trade in South China </a:t>
              </a:r>
              <a:endParaRPr lang="en-US" sz="1400" dirty="0"/>
            </a:p>
          </p:txBody>
        </p:sp>
        <p:cxnSp>
          <p:nvCxnSpPr>
            <p:cNvPr id="12" name="Straight Connector 11"/>
            <p:cNvCxnSpPr/>
            <p:nvPr/>
          </p:nvCxnSpPr>
          <p:spPr>
            <a:xfrm>
              <a:off x="4600320" y="723940"/>
              <a:ext cx="0" cy="5812327"/>
            </a:xfrm>
            <a:prstGeom prst="line">
              <a:avLst/>
            </a:prstGeom>
            <a:ln w="19050">
              <a:solidFill>
                <a:schemeClr val="accent3">
                  <a:lumMod val="50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186267" y="3317643"/>
              <a:ext cx="8805333" cy="0"/>
            </a:xfrm>
            <a:prstGeom prst="line">
              <a:avLst/>
            </a:prstGeom>
            <a:ln w="19050">
              <a:solidFill>
                <a:schemeClr val="accent3">
                  <a:lumMod val="50000"/>
                </a:schemeClr>
              </a:solidFill>
            </a:ln>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40812" y="511979"/>
              <a:ext cx="4600319" cy="1754326"/>
            </a:xfrm>
            <a:prstGeom prst="rect">
              <a:avLst/>
            </a:prstGeom>
            <a:noFill/>
          </p:spPr>
          <p:txBody>
            <a:bodyPr wrap="square" rtlCol="0">
              <a:spAutoFit/>
            </a:bodyPr>
            <a:lstStyle/>
            <a:p>
              <a:r>
                <a:rPr lang="en-US" dirty="0" smtClean="0"/>
                <a:t>Wildlife markets are a key source of emerging diseases.  To assess how risky a market is, we need to know:</a:t>
              </a:r>
            </a:p>
            <a:p>
              <a:pPr marL="342900" indent="-342900">
                <a:buFont typeface="+mj-lt"/>
                <a:buAutoNum type="arabicPeriod"/>
              </a:pPr>
              <a:r>
                <a:rPr lang="en-US" dirty="0" smtClean="0"/>
                <a:t>The number of people that use the market</a:t>
              </a:r>
            </a:p>
            <a:p>
              <a:pPr marL="342900" indent="-342900">
                <a:buFont typeface="+mj-lt"/>
                <a:buAutoNum type="arabicPeriod"/>
              </a:pPr>
              <a:r>
                <a:rPr lang="en-US" dirty="0" smtClean="0"/>
                <a:t>Number of animals of each species</a:t>
              </a:r>
            </a:p>
            <a:p>
              <a:pPr marL="342900" indent="-342900">
                <a:buFont typeface="+mj-lt"/>
                <a:buAutoNum type="arabicPeriod"/>
              </a:pPr>
              <a:r>
                <a:rPr lang="en-US" dirty="0" smtClean="0"/>
                <a:t>Diversity of viruses in each host species</a:t>
              </a:r>
            </a:p>
          </p:txBody>
        </p:sp>
        <p:pic>
          <p:nvPicPr>
            <p:cNvPr id="30" name="Picture 1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84978" y="2474690"/>
              <a:ext cx="409764" cy="372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2" name="Picture 31"/>
            <p:cNvPicPr>
              <a:picLocks noChangeAspect="1"/>
            </p:cNvPicPr>
            <p:nvPr/>
          </p:nvPicPr>
          <p:blipFill rotWithShape="1">
            <a:blip r:embed="rId7"/>
            <a:srcRect t="23631"/>
            <a:stretch/>
          </p:blipFill>
          <p:spPr>
            <a:xfrm flipH="1">
              <a:off x="253999" y="2588454"/>
              <a:ext cx="913937" cy="581050"/>
            </a:xfrm>
            <a:prstGeom prst="rect">
              <a:avLst/>
            </a:prstGeom>
          </p:spPr>
        </p:pic>
        <p:sp>
          <p:nvSpPr>
            <p:cNvPr id="34" name="TextBox 33"/>
            <p:cNvSpPr txBox="1"/>
            <p:nvPr/>
          </p:nvSpPr>
          <p:spPr>
            <a:xfrm>
              <a:off x="2871296" y="2603201"/>
              <a:ext cx="563878" cy="523220"/>
            </a:xfrm>
            <a:prstGeom prst="rect">
              <a:avLst/>
            </a:prstGeom>
            <a:noFill/>
          </p:spPr>
          <p:txBody>
            <a:bodyPr wrap="square" rtlCol="0">
              <a:spAutoFit/>
            </a:bodyPr>
            <a:lstStyle/>
            <a:p>
              <a:r>
                <a:rPr lang="en-US" sz="2800" dirty="0" smtClean="0"/>
                <a:t>&amp;</a:t>
              </a:r>
              <a:endParaRPr lang="en-US" sz="2800" dirty="0"/>
            </a:p>
          </p:txBody>
        </p:sp>
        <p:sp>
          <p:nvSpPr>
            <p:cNvPr id="36" name="Up Arrow 35"/>
            <p:cNvSpPr/>
            <p:nvPr/>
          </p:nvSpPr>
          <p:spPr>
            <a:xfrm rot="2711680">
              <a:off x="4555727" y="2808122"/>
              <a:ext cx="207711" cy="791999"/>
            </a:xfrm>
            <a:prstGeom prst="upArrow">
              <a:avLst/>
            </a:prstGeom>
            <a:solidFill>
              <a:schemeClr val="accent3">
                <a:lumMod val="50000"/>
              </a:schemeClr>
            </a:solidFill>
            <a:ln>
              <a:solidFill>
                <a:schemeClr val="accent3">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Down Arrow 36"/>
            <p:cNvSpPr/>
            <p:nvPr/>
          </p:nvSpPr>
          <p:spPr>
            <a:xfrm>
              <a:off x="7061201" y="3093304"/>
              <a:ext cx="152400" cy="382109"/>
            </a:xfrm>
            <a:prstGeom prst="downArrow">
              <a:avLst/>
            </a:prstGeom>
            <a:solidFill>
              <a:schemeClr val="accent3">
                <a:lumMod val="50000"/>
              </a:schemeClr>
            </a:solidFill>
            <a:ln>
              <a:solidFill>
                <a:schemeClr val="accent3">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 name="Straight Arrow Connector 2"/>
            <p:cNvCxnSpPr/>
            <p:nvPr/>
          </p:nvCxnSpPr>
          <p:spPr>
            <a:xfrm flipV="1">
              <a:off x="6264068" y="2022080"/>
              <a:ext cx="196034" cy="28210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flipV="1">
              <a:off x="5930781" y="2081903"/>
              <a:ext cx="333287" cy="21583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5725683" y="2263344"/>
              <a:ext cx="1411718" cy="430887"/>
            </a:xfrm>
            <a:prstGeom prst="rect">
              <a:avLst/>
            </a:prstGeom>
            <a:noFill/>
          </p:spPr>
          <p:txBody>
            <a:bodyPr wrap="square" rtlCol="0">
              <a:spAutoFit/>
            </a:bodyPr>
            <a:lstStyle/>
            <a:p>
              <a:r>
                <a:rPr lang="en-US" sz="1100" dirty="0" smtClean="0"/>
                <a:t>Vietnam, Laos, Thailand, Myanmar</a:t>
              </a:r>
            </a:p>
          </p:txBody>
        </p:sp>
        <p:cxnSp>
          <p:nvCxnSpPr>
            <p:cNvPr id="41" name="Straight Arrow Connector 40"/>
            <p:cNvCxnSpPr/>
            <p:nvPr/>
          </p:nvCxnSpPr>
          <p:spPr>
            <a:xfrm flipH="1" flipV="1">
              <a:off x="8138089" y="2329031"/>
              <a:ext cx="475359" cy="46420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57" name="TextBox 56"/>
            <p:cNvSpPr txBox="1"/>
            <p:nvPr/>
          </p:nvSpPr>
          <p:spPr>
            <a:xfrm>
              <a:off x="8613448" y="2793231"/>
              <a:ext cx="756303" cy="430887"/>
            </a:xfrm>
            <a:prstGeom prst="rect">
              <a:avLst/>
            </a:prstGeom>
            <a:noFill/>
          </p:spPr>
          <p:txBody>
            <a:bodyPr wrap="square" rtlCol="0">
              <a:spAutoFit/>
            </a:bodyPr>
            <a:lstStyle/>
            <a:p>
              <a:r>
                <a:rPr lang="en-US" sz="1100" dirty="0" smtClean="0"/>
                <a:t>Africa</a:t>
              </a:r>
            </a:p>
            <a:p>
              <a:endParaRPr lang="en-US" sz="1100" dirty="0" smtClean="0"/>
            </a:p>
          </p:txBody>
        </p:sp>
        <p:cxnSp>
          <p:nvCxnSpPr>
            <p:cNvPr id="58" name="Straight Arrow Connector 57"/>
            <p:cNvCxnSpPr/>
            <p:nvPr/>
          </p:nvCxnSpPr>
          <p:spPr>
            <a:xfrm flipH="1">
              <a:off x="8015955" y="1300698"/>
              <a:ext cx="435836" cy="19316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62" name="TextBox 61"/>
            <p:cNvSpPr txBox="1"/>
            <p:nvPr/>
          </p:nvSpPr>
          <p:spPr>
            <a:xfrm>
              <a:off x="8375591" y="1023699"/>
              <a:ext cx="1095286" cy="615553"/>
            </a:xfrm>
            <a:prstGeom prst="rect">
              <a:avLst/>
            </a:prstGeom>
            <a:noFill/>
          </p:spPr>
          <p:txBody>
            <a:bodyPr wrap="square" rtlCol="0">
              <a:spAutoFit/>
            </a:bodyPr>
            <a:lstStyle/>
            <a:p>
              <a:r>
                <a:rPr lang="en-US" sz="1200" dirty="0" smtClean="0"/>
                <a:t> </a:t>
              </a:r>
              <a:r>
                <a:rPr lang="en-US" sz="1100" dirty="0" smtClean="0"/>
                <a:t>Hong Kong (major </a:t>
              </a:r>
              <a:r>
                <a:rPr lang="en-US" sz="1100" dirty="0" err="1" smtClean="0"/>
                <a:t>intl</a:t>
              </a:r>
              <a:r>
                <a:rPr lang="en-US" sz="1100" dirty="0" smtClean="0"/>
                <a:t> trade hub)</a:t>
              </a:r>
            </a:p>
          </p:txBody>
        </p:sp>
        <p:cxnSp>
          <p:nvCxnSpPr>
            <p:cNvPr id="67" name="Straight Arrow Connector 66"/>
            <p:cNvCxnSpPr/>
            <p:nvPr/>
          </p:nvCxnSpPr>
          <p:spPr>
            <a:xfrm flipH="1" flipV="1">
              <a:off x="6987512" y="2626457"/>
              <a:ext cx="1625936" cy="29620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68" name="Straight Arrow Connector 67"/>
            <p:cNvCxnSpPr/>
            <p:nvPr/>
          </p:nvCxnSpPr>
          <p:spPr>
            <a:xfrm flipV="1">
              <a:off x="8968911" y="1639252"/>
              <a:ext cx="0" cy="113530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pic>
          <p:nvPicPr>
            <p:cNvPr id="31" name="Picture 30"/>
            <p:cNvPicPr>
              <a:picLocks noChangeAspect="1"/>
            </p:cNvPicPr>
            <p:nvPr/>
          </p:nvPicPr>
          <p:blipFill rotWithShape="1">
            <a:blip r:embed="rId8"/>
            <a:srcRect l="19227" t="8986" r="18874" b="14710"/>
            <a:stretch/>
          </p:blipFill>
          <p:spPr>
            <a:xfrm>
              <a:off x="3356315" y="2571037"/>
              <a:ext cx="675206" cy="574127"/>
            </a:xfrm>
            <a:prstGeom prst="rect">
              <a:avLst/>
            </a:prstGeom>
          </p:spPr>
        </p:pic>
        <p:sp>
          <p:nvSpPr>
            <p:cNvPr id="35" name="Down Arrow 34"/>
            <p:cNvSpPr/>
            <p:nvPr/>
          </p:nvSpPr>
          <p:spPr>
            <a:xfrm>
              <a:off x="2171701" y="3154764"/>
              <a:ext cx="152400" cy="382109"/>
            </a:xfrm>
            <a:prstGeom prst="downArrow">
              <a:avLst/>
            </a:prstGeom>
            <a:solidFill>
              <a:schemeClr val="accent3">
                <a:lumMod val="50000"/>
              </a:schemeClr>
            </a:solidFill>
            <a:ln>
              <a:solidFill>
                <a:schemeClr val="accent3">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8" name="a92d2cde-1732-44f2-9051-dfc1789c4680" descr="3BDC812A-18F0-4613-8B93-AB9CDA01C58E@svm"/>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6781800" y="6809545"/>
              <a:ext cx="226157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5211168" y="523028"/>
              <a:ext cx="2182970" cy="369332"/>
            </a:xfrm>
            <a:prstGeom prst="rect">
              <a:avLst/>
            </a:prstGeom>
          </p:spPr>
          <p:txBody>
            <a:bodyPr wrap="none">
              <a:spAutoFit/>
            </a:bodyPr>
            <a:lstStyle/>
            <a:p>
              <a:r>
                <a:rPr lang="en-US" dirty="0" smtClean="0"/>
                <a:t>Connectivity matters </a:t>
              </a:r>
              <a:endParaRPr lang="en-US" dirty="0"/>
            </a:p>
          </p:txBody>
        </p:sp>
      </p:grpSp>
    </p:spTree>
    <p:extLst>
      <p:ext uri="{BB962C8B-B14F-4D97-AF65-F5344CB8AC3E}">
        <p14:creationId xmlns:p14="http://schemas.microsoft.com/office/powerpoint/2010/main" val="136624240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R sinicus known range.tif"/>
          <p:cNvPicPr>
            <a:picLocks noChangeAspect="1"/>
          </p:cNvPicPr>
          <p:nvPr/>
        </p:nvPicPr>
        <p:blipFill rotWithShape="1">
          <a:blip r:embed="rId3" cstate="print">
            <a:extLst>
              <a:ext uri="{28A0092B-C50C-407E-A947-70E740481C1C}">
                <a14:useLocalDpi xmlns:a14="http://schemas.microsoft.com/office/drawing/2010/main"/>
              </a:ext>
            </a:extLst>
          </a:blip>
          <a:srcRect l="6889" t="21642" r="18640"/>
          <a:stretch/>
        </p:blipFill>
        <p:spPr>
          <a:xfrm rot="726306">
            <a:off x="2110858" y="935095"/>
            <a:ext cx="2132115" cy="1910588"/>
          </a:xfrm>
          <a:prstGeom prst="rect">
            <a:avLst/>
          </a:prstGeom>
          <a:solidFill>
            <a:srgbClr val="FFFFFF">
              <a:shade val="85000"/>
            </a:srgbClr>
          </a:solidFill>
          <a:ln w="88900" cap="sq">
            <a:solidFill>
              <a:srgbClr val="FFFFFF"/>
            </a:solidFill>
            <a:miter lim="800000"/>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1026"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sharpenSoften amount="25000"/>
                    </a14:imgEffect>
                    <a14:imgEffect>
                      <a14:colorTemperature colorTemp="11200"/>
                    </a14:imgEffect>
                  </a14:imgLayer>
                </a14:imgProps>
              </a:ext>
              <a:ext uri="{28A0092B-C50C-407E-A947-70E740481C1C}">
                <a14:useLocalDpi xmlns:a14="http://schemas.microsoft.com/office/drawing/2010/main"/>
              </a:ext>
            </a:extLst>
          </a:blip>
          <a:srcRect/>
          <a:stretch>
            <a:fillRect/>
          </a:stretch>
        </p:blipFill>
        <p:spPr bwMode="auto">
          <a:xfrm>
            <a:off x="5334000" y="774208"/>
            <a:ext cx="2971800" cy="2139915"/>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2" name="Title 1"/>
          <p:cNvSpPr>
            <a:spLocks noGrp="1"/>
          </p:cNvSpPr>
          <p:nvPr>
            <p:ph type="ctrTitle"/>
          </p:nvPr>
        </p:nvSpPr>
        <p:spPr>
          <a:xfrm>
            <a:off x="685800" y="-152400"/>
            <a:ext cx="7772400" cy="1066800"/>
          </a:xfrm>
          <a:noFill/>
        </p:spPr>
        <p:txBody>
          <a:bodyPr>
            <a:normAutofit/>
          </a:bodyPr>
          <a:lstStyle/>
          <a:p>
            <a:r>
              <a:rPr lang="en-US" sz="2000" dirty="0" smtClean="0">
                <a:effectLst>
                  <a:outerShdw blurRad="50800" dist="38100" dir="2700000" algn="tl" rotWithShape="0">
                    <a:prstClr val="black">
                      <a:alpha val="40000"/>
                    </a:prstClr>
                  </a:outerShdw>
                </a:effectLst>
              </a:rPr>
              <a:t>USAID Emerging Pandemic Threats – PREDICT Program</a:t>
            </a:r>
            <a:br>
              <a:rPr lang="en-US" sz="2000" dirty="0" smtClean="0">
                <a:effectLst>
                  <a:outerShdw blurRad="50800" dist="38100" dir="2700000" algn="tl" rotWithShape="0">
                    <a:prstClr val="black">
                      <a:alpha val="40000"/>
                    </a:prstClr>
                  </a:outerShdw>
                </a:effectLst>
              </a:rPr>
            </a:br>
            <a:r>
              <a:rPr lang="en-US" sz="2000" dirty="0" smtClean="0">
                <a:effectLst>
                  <a:outerShdw blurRad="50800" dist="38100" dir="2700000" algn="tl" rotWithShape="0">
                    <a:prstClr val="black">
                      <a:alpha val="40000"/>
                    </a:prstClr>
                  </a:outerShdw>
                </a:effectLst>
              </a:rPr>
              <a:t>Discovery of SARS-Like virus in bats that is likely to infect people</a:t>
            </a:r>
            <a:endParaRPr lang="en-US" sz="2000" dirty="0">
              <a:effectLst>
                <a:outerShdw blurRad="50800" dist="38100" dir="2700000" algn="tl" rotWithShape="0">
                  <a:prstClr val="black">
                    <a:alpha val="40000"/>
                  </a:prstClr>
                </a:outerShdw>
              </a:effectLst>
            </a:endParaRPr>
          </a:p>
        </p:txBody>
      </p:sp>
      <p:sp>
        <p:nvSpPr>
          <p:cNvPr id="20" name="TextBox 19"/>
          <p:cNvSpPr txBox="1"/>
          <p:nvPr/>
        </p:nvSpPr>
        <p:spPr>
          <a:xfrm>
            <a:off x="304800" y="2590800"/>
            <a:ext cx="3122920" cy="830997"/>
          </a:xfrm>
          <a:prstGeom prst="rect">
            <a:avLst/>
          </a:prstGeom>
          <a:noFill/>
        </p:spPr>
        <p:txBody>
          <a:bodyPr wrap="none" rtlCol="0">
            <a:spAutoFit/>
          </a:bodyPr>
          <a:lstStyle/>
          <a:p>
            <a:r>
              <a:rPr lang="en-US" sz="1600" i="1" dirty="0" err="1" smtClean="0">
                <a:effectLst>
                  <a:outerShdw blurRad="50800" dist="38100" dir="2700000" algn="tl" rotWithShape="0">
                    <a:prstClr val="black">
                      <a:alpha val="40000"/>
                    </a:prstClr>
                  </a:outerShdw>
                </a:effectLst>
              </a:rPr>
              <a:t>Rhinolophus</a:t>
            </a:r>
            <a:r>
              <a:rPr lang="en-US" sz="1600" i="1" dirty="0" smtClean="0">
                <a:effectLst>
                  <a:outerShdw blurRad="50800" dist="38100" dir="2700000" algn="tl" rotWithShape="0">
                    <a:prstClr val="black">
                      <a:alpha val="40000"/>
                    </a:prstClr>
                  </a:outerShdw>
                </a:effectLst>
              </a:rPr>
              <a:t> </a:t>
            </a:r>
            <a:r>
              <a:rPr lang="en-US" sz="1600" i="1" dirty="0" err="1" smtClean="0">
                <a:effectLst>
                  <a:outerShdw blurRad="50800" dist="38100" dir="2700000" algn="tl" rotWithShape="0">
                    <a:prstClr val="black">
                      <a:alpha val="40000"/>
                    </a:prstClr>
                  </a:outerShdw>
                </a:effectLst>
              </a:rPr>
              <a:t>sinicus</a:t>
            </a:r>
            <a:r>
              <a:rPr lang="en-US" sz="1600" dirty="0" smtClean="0">
                <a:effectLst>
                  <a:outerShdw blurRad="50800" dist="38100" dir="2700000" algn="tl" rotWithShape="0">
                    <a:prstClr val="black">
                      <a:alpha val="40000"/>
                    </a:prstClr>
                  </a:outerShdw>
                </a:effectLst>
              </a:rPr>
              <a:t>:</a:t>
            </a:r>
          </a:p>
          <a:p>
            <a:r>
              <a:rPr lang="en-US" sz="1600" dirty="0" smtClean="0">
                <a:effectLst>
                  <a:outerShdw blurRad="50800" dist="38100" dir="2700000" algn="tl" rotWithShape="0">
                    <a:prstClr val="black">
                      <a:alpha val="40000"/>
                    </a:prstClr>
                  </a:outerShdw>
                </a:effectLst>
              </a:rPr>
              <a:t>known range and location</a:t>
            </a:r>
          </a:p>
          <a:p>
            <a:r>
              <a:rPr lang="en-US" sz="1600" dirty="0" smtClean="0">
                <a:effectLst>
                  <a:outerShdw blurRad="50800" dist="38100" dir="2700000" algn="tl" rotWithShape="0">
                    <a:prstClr val="black">
                      <a:alpha val="40000"/>
                    </a:prstClr>
                  </a:outerShdw>
                </a:effectLst>
              </a:rPr>
              <a:t>of bats found with discovered virus</a:t>
            </a:r>
            <a:endParaRPr lang="en-US" sz="1600" dirty="0">
              <a:effectLst>
                <a:outerShdw blurRad="50800" dist="38100" dir="2700000" algn="tl" rotWithShape="0">
                  <a:prstClr val="black">
                    <a:alpha val="40000"/>
                  </a:prstClr>
                </a:outerShdw>
              </a:effectLst>
            </a:endParaRPr>
          </a:p>
        </p:txBody>
      </p:sp>
      <p:cxnSp>
        <p:nvCxnSpPr>
          <p:cNvPr id="22" name="Straight Connector 21"/>
          <p:cNvCxnSpPr/>
          <p:nvPr/>
        </p:nvCxnSpPr>
        <p:spPr>
          <a:xfrm>
            <a:off x="228600" y="3429000"/>
            <a:ext cx="8686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4572000" y="762000"/>
            <a:ext cx="0" cy="5758190"/>
          </a:xfrm>
          <a:prstGeom prst="line">
            <a:avLst/>
          </a:prstGeom>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724400" y="3059668"/>
            <a:ext cx="4191000" cy="369332"/>
          </a:xfrm>
          <a:prstGeom prst="rect">
            <a:avLst/>
          </a:prstGeom>
          <a:noFill/>
        </p:spPr>
        <p:txBody>
          <a:bodyPr wrap="square" rtlCol="0">
            <a:spAutoFit/>
          </a:bodyPr>
          <a:lstStyle/>
          <a:p>
            <a:pPr algn="ctr"/>
            <a:r>
              <a:rPr lang="en-US" dirty="0">
                <a:effectLst>
                  <a:outerShdw blurRad="50800" dist="38100" dir="2700000" algn="tl" rotWithShape="0">
                    <a:prstClr val="black">
                      <a:alpha val="40000"/>
                    </a:prstClr>
                  </a:outerShdw>
                </a:effectLst>
              </a:rPr>
              <a:t>N</a:t>
            </a:r>
            <a:r>
              <a:rPr lang="en-US" dirty="0" smtClean="0">
                <a:effectLst>
                  <a:outerShdw blurRad="50800" dist="38100" dir="2700000" algn="tl" rotWithShape="0">
                    <a:prstClr val="black">
                      <a:alpha val="40000"/>
                    </a:prstClr>
                  </a:outerShdw>
                </a:effectLst>
              </a:rPr>
              <a:t>ovel virus is 99% similar to SARS</a:t>
            </a:r>
            <a:endParaRPr lang="en-US" dirty="0">
              <a:effectLst>
                <a:outerShdw blurRad="50800" dist="38100" dir="2700000" algn="tl" rotWithShape="0">
                  <a:prstClr val="black">
                    <a:alpha val="40000"/>
                  </a:prstClr>
                </a:outerShdw>
              </a:effectLst>
            </a:endParaRPr>
          </a:p>
        </p:txBody>
      </p:sp>
      <p:sp>
        <p:nvSpPr>
          <p:cNvPr id="6" name="TextBox 5"/>
          <p:cNvSpPr txBox="1"/>
          <p:nvPr/>
        </p:nvSpPr>
        <p:spPr>
          <a:xfrm>
            <a:off x="4648200" y="3633787"/>
            <a:ext cx="4343400" cy="2677656"/>
          </a:xfrm>
          <a:prstGeom prst="rect">
            <a:avLst/>
          </a:prstGeom>
          <a:noFill/>
        </p:spPr>
        <p:txBody>
          <a:bodyPr wrap="square" rtlCol="0">
            <a:spAutoFit/>
          </a:bodyPr>
          <a:lstStyle/>
          <a:p>
            <a:pPr marL="285750" indent="-285750">
              <a:buFont typeface="Arial"/>
              <a:buChar char="•"/>
            </a:pPr>
            <a:r>
              <a:rPr lang="en-US" sz="1400" dirty="0" smtClean="0">
                <a:effectLst>
                  <a:outerShdw blurRad="50800" dist="38100" dir="2700000" algn="tl" rotWithShape="0">
                    <a:prstClr val="black">
                      <a:alpha val="40000"/>
                    </a:prstClr>
                  </a:outerShdw>
                </a:effectLst>
              </a:rPr>
              <a:t>Previously, the only source of human infection was known from civets sold for food.</a:t>
            </a:r>
          </a:p>
          <a:p>
            <a:pPr marL="285750" indent="-285750">
              <a:buFont typeface="Arial"/>
              <a:buChar char="•"/>
            </a:pPr>
            <a:endParaRPr lang="en-US" sz="1400" dirty="0" smtClean="0">
              <a:effectLst>
                <a:outerShdw blurRad="50800" dist="38100" dir="2700000" algn="tl" rotWithShape="0">
                  <a:prstClr val="black">
                    <a:alpha val="40000"/>
                  </a:prstClr>
                </a:outerShdw>
              </a:effectLst>
            </a:endParaRPr>
          </a:p>
          <a:p>
            <a:pPr marL="285750" indent="-285750">
              <a:buFont typeface="Arial"/>
              <a:buChar char="•"/>
            </a:pPr>
            <a:r>
              <a:rPr lang="en-US" sz="1400" dirty="0" smtClean="0">
                <a:effectLst>
                  <a:outerShdw blurRad="50800" dist="38100" dir="2700000" algn="tl" rotWithShape="0">
                    <a:prstClr val="black">
                      <a:alpha val="40000"/>
                    </a:prstClr>
                  </a:outerShdw>
                </a:effectLst>
              </a:rPr>
              <a:t>Predict Program partnership in China allowed for finding related viruses in a common bat species.</a:t>
            </a:r>
          </a:p>
          <a:p>
            <a:pPr marL="285750" indent="-285750">
              <a:buFont typeface="Arial"/>
              <a:buChar char="•"/>
            </a:pPr>
            <a:endParaRPr lang="en-US" sz="1400" dirty="0" smtClean="0">
              <a:effectLst>
                <a:outerShdw blurRad="50800" dist="38100" dir="2700000" algn="tl" rotWithShape="0">
                  <a:prstClr val="black">
                    <a:alpha val="40000"/>
                  </a:prstClr>
                </a:outerShdw>
              </a:effectLst>
            </a:endParaRPr>
          </a:p>
          <a:p>
            <a:pPr marL="285750" indent="-285750">
              <a:buFont typeface="Arial"/>
              <a:buChar char="•"/>
            </a:pPr>
            <a:r>
              <a:rPr lang="en-US" sz="1400" dirty="0" smtClean="0">
                <a:effectLst>
                  <a:outerShdw blurRad="50800" dist="38100" dir="2700000" algn="tl" rotWithShape="0">
                    <a:prstClr val="black">
                      <a:alpha val="40000"/>
                    </a:prstClr>
                  </a:outerShdw>
                </a:effectLst>
              </a:rPr>
              <a:t>Both SARS and the new virus use the ACE-2 cell receptor which allows infection in humans.</a:t>
            </a:r>
          </a:p>
          <a:p>
            <a:pPr marL="285750" indent="-285750">
              <a:buFont typeface="Arial"/>
              <a:buChar char="•"/>
            </a:pPr>
            <a:endParaRPr lang="en-US" sz="1400" dirty="0" smtClean="0">
              <a:effectLst>
                <a:outerShdw blurRad="50800" dist="38100" dir="2700000" algn="tl" rotWithShape="0">
                  <a:prstClr val="black">
                    <a:alpha val="40000"/>
                  </a:prstClr>
                </a:outerShdw>
              </a:effectLst>
            </a:endParaRPr>
          </a:p>
          <a:p>
            <a:pPr marL="285750" indent="-285750">
              <a:buFont typeface="Arial"/>
              <a:buChar char="•"/>
            </a:pPr>
            <a:r>
              <a:rPr lang="en-US" sz="1400" dirty="0" smtClean="0">
                <a:effectLst>
                  <a:outerShdw blurRad="50800" dist="38100" dir="2700000" algn="tl" rotWithShape="0">
                    <a:prstClr val="black">
                      <a:alpha val="40000"/>
                    </a:prstClr>
                  </a:outerShdw>
                </a:effectLst>
              </a:rPr>
              <a:t>Hence, direct viral spillover </a:t>
            </a:r>
            <a:r>
              <a:rPr lang="en-US" sz="1400" dirty="0">
                <a:effectLst>
                  <a:outerShdw blurRad="50800" dist="38100" dir="2700000" algn="tl" rotWithShape="0">
                    <a:prstClr val="black">
                      <a:alpha val="40000"/>
                    </a:prstClr>
                  </a:outerShdw>
                </a:effectLst>
              </a:rPr>
              <a:t>from bats to </a:t>
            </a:r>
            <a:r>
              <a:rPr lang="en-US" sz="1400" dirty="0" smtClean="0">
                <a:effectLst>
                  <a:outerShdw blurRad="50800" dist="38100" dir="2700000" algn="tl" rotWithShape="0">
                    <a:prstClr val="black">
                      <a:alpha val="40000"/>
                    </a:prstClr>
                  </a:outerShdw>
                </a:effectLst>
              </a:rPr>
              <a:t>humans is possible wherever contact with bats or their excreta may occur.</a:t>
            </a:r>
            <a:r>
              <a:rPr lang="en-US" sz="1400" baseline="30000" dirty="0" smtClean="0">
                <a:effectLst>
                  <a:outerShdw blurRad="50800" dist="38100" dir="2700000" algn="tl" rotWithShape="0">
                    <a:prstClr val="black">
                      <a:alpha val="40000"/>
                    </a:prstClr>
                  </a:outerShdw>
                </a:effectLst>
              </a:rPr>
              <a:t>1</a:t>
            </a:r>
            <a:endParaRPr lang="en-US" sz="1400" dirty="0" smtClean="0">
              <a:effectLst>
                <a:outerShdw blurRad="50800" dist="38100" dir="2700000" algn="tl" rotWithShape="0">
                  <a:prstClr val="black">
                    <a:alpha val="40000"/>
                  </a:prstClr>
                </a:outerShdw>
              </a:effectLst>
            </a:endParaRPr>
          </a:p>
        </p:txBody>
      </p:sp>
      <p:pic>
        <p:nvPicPr>
          <p:cNvPr id="15" name="Picture 14" descr="SARS-like CoV.jp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590800" y="4953000"/>
            <a:ext cx="1752600" cy="1414599"/>
          </a:xfrm>
          <a:prstGeom prst="rect">
            <a:avLst/>
          </a:prstGeom>
        </p:spPr>
      </p:pic>
      <p:grpSp>
        <p:nvGrpSpPr>
          <p:cNvPr id="3" name="Group 2"/>
          <p:cNvGrpSpPr/>
          <p:nvPr/>
        </p:nvGrpSpPr>
        <p:grpSpPr>
          <a:xfrm>
            <a:off x="381000" y="3505200"/>
            <a:ext cx="3505200" cy="1447800"/>
            <a:chOff x="4572000" y="3962400"/>
            <a:chExt cx="4495800" cy="1828800"/>
          </a:xfrm>
        </p:grpSpPr>
        <p:pic>
          <p:nvPicPr>
            <p:cNvPr id="19" name="Picture 18" descr="China CoV Quad Chart Human-Civet.jp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572000" y="4287190"/>
              <a:ext cx="4495800" cy="1179479"/>
            </a:xfrm>
            <a:prstGeom prst="rect">
              <a:avLst/>
            </a:prstGeom>
          </p:spPr>
        </p:pic>
        <p:sp>
          <p:nvSpPr>
            <p:cNvPr id="21" name="Rectangle 20"/>
            <p:cNvSpPr/>
            <p:nvPr/>
          </p:nvSpPr>
          <p:spPr>
            <a:xfrm>
              <a:off x="4881878" y="3974068"/>
              <a:ext cx="588397" cy="369332"/>
            </a:xfrm>
            <a:prstGeom prst="rect">
              <a:avLst/>
            </a:prstGeom>
          </p:spPr>
          <p:txBody>
            <a:bodyPr wrap="none">
              <a:spAutoFit/>
            </a:bodyPr>
            <a:lstStyle/>
            <a:p>
              <a:r>
                <a:rPr lang="en-US" dirty="0" smtClean="0">
                  <a:effectLst>
                    <a:outerShdw blurRad="50800" dist="38100" dir="2700000" algn="tl" rotWithShape="0">
                      <a:prstClr val="black">
                        <a:alpha val="40000"/>
                      </a:prstClr>
                    </a:outerShdw>
                  </a:effectLst>
                </a:rPr>
                <a:t>Bats</a:t>
              </a:r>
              <a:endParaRPr lang="en-US" dirty="0"/>
            </a:p>
          </p:txBody>
        </p:sp>
        <p:sp>
          <p:nvSpPr>
            <p:cNvPr id="23" name="Rectangle 22"/>
            <p:cNvSpPr/>
            <p:nvPr/>
          </p:nvSpPr>
          <p:spPr>
            <a:xfrm>
              <a:off x="6358914" y="5421868"/>
              <a:ext cx="956286" cy="369332"/>
            </a:xfrm>
            <a:prstGeom prst="rect">
              <a:avLst/>
            </a:prstGeom>
          </p:spPr>
          <p:txBody>
            <a:bodyPr wrap="none">
              <a:spAutoFit/>
            </a:bodyPr>
            <a:lstStyle/>
            <a:p>
              <a:r>
                <a:rPr lang="en-US" dirty="0" smtClean="0">
                  <a:effectLst>
                    <a:outerShdw blurRad="50800" dist="38100" dir="2700000" algn="tl" rotWithShape="0">
                      <a:prstClr val="black">
                        <a:alpha val="40000"/>
                      </a:prstClr>
                    </a:outerShdw>
                  </a:effectLst>
                </a:rPr>
                <a:t>Humans</a:t>
              </a:r>
              <a:endParaRPr lang="en-US" dirty="0"/>
            </a:p>
          </p:txBody>
        </p:sp>
        <p:sp>
          <p:nvSpPr>
            <p:cNvPr id="24" name="Rectangle 23"/>
            <p:cNvSpPr/>
            <p:nvPr/>
          </p:nvSpPr>
          <p:spPr>
            <a:xfrm>
              <a:off x="7929878" y="3962400"/>
              <a:ext cx="748923" cy="369332"/>
            </a:xfrm>
            <a:prstGeom prst="rect">
              <a:avLst/>
            </a:prstGeom>
          </p:spPr>
          <p:txBody>
            <a:bodyPr wrap="none">
              <a:spAutoFit/>
            </a:bodyPr>
            <a:lstStyle/>
            <a:p>
              <a:r>
                <a:rPr lang="en-US" dirty="0" smtClean="0">
                  <a:effectLst>
                    <a:outerShdw blurRad="50800" dist="38100" dir="2700000" algn="tl" rotWithShape="0">
                      <a:prstClr val="black">
                        <a:alpha val="40000"/>
                      </a:prstClr>
                    </a:outerShdw>
                  </a:effectLst>
                </a:rPr>
                <a:t>Civets</a:t>
              </a:r>
              <a:endParaRPr lang="en-US" dirty="0"/>
            </a:p>
          </p:txBody>
        </p:sp>
      </p:grpSp>
      <p:pic>
        <p:nvPicPr>
          <p:cNvPr id="17" name="a92d2cde-1732-44f2-9051-dfc1789c4680" descr="3BDC812A-18F0-4613-8B93-AB9CDA01C58E@svm"/>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228600" y="6096001"/>
            <a:ext cx="226157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6934200" y="6172200"/>
            <a:ext cx="1905000" cy="276999"/>
          </a:xfrm>
          <a:prstGeom prst="rect">
            <a:avLst/>
          </a:prstGeom>
          <a:noFill/>
        </p:spPr>
        <p:txBody>
          <a:bodyPr wrap="square" rtlCol="0">
            <a:spAutoFit/>
          </a:bodyPr>
          <a:lstStyle/>
          <a:p>
            <a:pPr algn="r"/>
            <a:r>
              <a:rPr lang="en-US" sz="1200" dirty="0" smtClean="0"/>
              <a:t>1. </a:t>
            </a:r>
            <a:r>
              <a:rPr lang="en-US" sz="1200" dirty="0" err="1" smtClean="0"/>
              <a:t>Ge</a:t>
            </a:r>
            <a:r>
              <a:rPr lang="en-US" sz="1200" dirty="0" smtClean="0"/>
              <a:t>, et al., 2013 </a:t>
            </a:r>
            <a:r>
              <a:rPr lang="en-US" sz="1200" i="1" dirty="0" smtClean="0"/>
              <a:t>Nature</a:t>
            </a:r>
            <a:endParaRPr lang="en-US" sz="1200" i="1" dirty="0"/>
          </a:p>
        </p:txBody>
      </p:sp>
      <p:pic>
        <p:nvPicPr>
          <p:cNvPr id="1027" name="3F029AE3-8B2C-4114-95A2-709DC616C31F" descr="56E98ECA-BE4B-40B1-939E-0C5F8F38CFE1"/>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rot="20711600">
            <a:off x="345120" y="958871"/>
            <a:ext cx="1687691" cy="11311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 name="Picture 9"/>
          <p:cNvPicPr>
            <a:picLocks noChangeAspect="1"/>
          </p:cNvPicPr>
          <p:nvPr/>
        </p:nvPicPr>
        <p:blipFill>
          <a:blip r:embed="rId11" cstate="print">
            <a:extLst>
              <a:ext uri="{BEBA8EAE-BF5A-486C-A8C5-ECC9F3942E4B}">
                <a14:imgProps xmlns:a14="http://schemas.microsoft.com/office/drawing/2010/main">
                  <a14:imgLayer r:embed="rId12">
                    <a14:imgEffect>
                      <a14:backgroundRemoval t="10000" b="90000" l="10000" r="90000">
                        <a14:backgroundMark x1="75619" y1="52933" x2="75619" y2="52933"/>
                      </a14:backgroundRemoval>
                    </a14:imgEffect>
                  </a14:imgLayer>
                </a14:imgProps>
              </a:ext>
              <a:ext uri="{28A0092B-C50C-407E-A947-70E740481C1C}">
                <a14:useLocalDpi xmlns:a14="http://schemas.microsoft.com/office/drawing/2010/main"/>
              </a:ext>
            </a:extLst>
          </a:blip>
          <a:stretch>
            <a:fillRect/>
          </a:stretch>
        </p:blipFill>
        <p:spPr>
          <a:xfrm>
            <a:off x="2910840" y="1545771"/>
            <a:ext cx="822960" cy="587829"/>
          </a:xfrm>
          <a:prstGeom prst="rect">
            <a:avLst/>
          </a:prstGeom>
        </p:spPr>
      </p:pic>
    </p:spTree>
    <p:extLst>
      <p:ext uri="{BB962C8B-B14F-4D97-AF65-F5344CB8AC3E}">
        <p14:creationId xmlns:p14="http://schemas.microsoft.com/office/powerpoint/2010/main" val="157097196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ure 4.pd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816725" y="0"/>
            <a:ext cx="6227679" cy="6919644"/>
          </a:xfrm>
          <a:prstGeom prst="rect">
            <a:avLst/>
          </a:prstGeom>
        </p:spPr>
      </p:pic>
      <p:sp>
        <p:nvSpPr>
          <p:cNvPr id="2" name="Rectangle 1"/>
          <p:cNvSpPr/>
          <p:nvPr/>
        </p:nvSpPr>
        <p:spPr>
          <a:xfrm>
            <a:off x="4601633" y="2546352"/>
            <a:ext cx="2095500" cy="118872"/>
          </a:xfrm>
          <a:prstGeom prst="rect">
            <a:avLst/>
          </a:prstGeom>
          <a:solidFill>
            <a:schemeClr val="bg1">
              <a:lumMod val="65000"/>
              <a:alpha val="3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4529666" y="2682156"/>
            <a:ext cx="2095500" cy="118872"/>
          </a:xfrm>
          <a:prstGeom prst="rect">
            <a:avLst/>
          </a:prstGeom>
          <a:solidFill>
            <a:schemeClr val="bg1">
              <a:lumMod val="65000"/>
              <a:alpha val="3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4639729" y="2817624"/>
            <a:ext cx="2239437" cy="118872"/>
          </a:xfrm>
          <a:prstGeom prst="rect">
            <a:avLst/>
          </a:prstGeom>
          <a:solidFill>
            <a:schemeClr val="bg1">
              <a:lumMod val="65000"/>
              <a:alpha val="3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4868333" y="3282952"/>
            <a:ext cx="2379134" cy="118872"/>
          </a:xfrm>
          <a:prstGeom prst="rect">
            <a:avLst/>
          </a:prstGeom>
          <a:solidFill>
            <a:schemeClr val="bg1">
              <a:lumMod val="65000"/>
              <a:alpha val="3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4453466" y="4011087"/>
            <a:ext cx="2095500" cy="118872"/>
          </a:xfrm>
          <a:prstGeom prst="rect">
            <a:avLst/>
          </a:prstGeom>
          <a:solidFill>
            <a:schemeClr val="bg1">
              <a:lumMod val="65000"/>
              <a:alpha val="3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4453465" y="4151124"/>
            <a:ext cx="2142067" cy="118872"/>
          </a:xfrm>
          <a:prstGeom prst="rect">
            <a:avLst/>
          </a:prstGeom>
          <a:solidFill>
            <a:schemeClr val="bg1">
              <a:lumMod val="65000"/>
              <a:alpha val="3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4669365" y="4743791"/>
            <a:ext cx="2142067" cy="118872"/>
          </a:xfrm>
          <a:prstGeom prst="rect">
            <a:avLst/>
          </a:prstGeom>
          <a:solidFill>
            <a:schemeClr val="bg1">
              <a:lumMod val="65000"/>
              <a:alpha val="3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4669365" y="5717457"/>
            <a:ext cx="2142067" cy="118872"/>
          </a:xfrm>
          <a:prstGeom prst="rect">
            <a:avLst/>
          </a:prstGeom>
          <a:solidFill>
            <a:schemeClr val="bg1">
              <a:lumMod val="65000"/>
              <a:alpha val="3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783665" y="5962990"/>
            <a:ext cx="2142067" cy="118872"/>
          </a:xfrm>
          <a:prstGeom prst="rect">
            <a:avLst/>
          </a:prstGeom>
          <a:solidFill>
            <a:schemeClr val="bg1">
              <a:lumMod val="65000"/>
              <a:alpha val="3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4783664" y="6098794"/>
            <a:ext cx="2142067" cy="118872"/>
          </a:xfrm>
          <a:prstGeom prst="rect">
            <a:avLst/>
          </a:prstGeom>
          <a:solidFill>
            <a:schemeClr val="bg1">
              <a:lumMod val="65000"/>
              <a:alpha val="3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4783664" y="6318591"/>
            <a:ext cx="2218269" cy="118872"/>
          </a:xfrm>
          <a:prstGeom prst="rect">
            <a:avLst/>
          </a:prstGeom>
          <a:solidFill>
            <a:schemeClr val="bg1">
              <a:lumMod val="65000"/>
              <a:alpha val="3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4711707" y="5848692"/>
            <a:ext cx="2142067" cy="118872"/>
          </a:xfrm>
          <a:prstGeom prst="rect">
            <a:avLst/>
          </a:prstGeom>
          <a:solidFill>
            <a:schemeClr val="bg1">
              <a:lumMod val="65000"/>
              <a:alpha val="3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4859866" y="6576823"/>
            <a:ext cx="2142067" cy="118872"/>
          </a:xfrm>
          <a:prstGeom prst="rect">
            <a:avLst/>
          </a:prstGeom>
          <a:solidFill>
            <a:schemeClr val="bg1">
              <a:lumMod val="65000"/>
              <a:alpha val="3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Oval 2"/>
          <p:cNvSpPr/>
          <p:nvPr/>
        </p:nvSpPr>
        <p:spPr>
          <a:xfrm>
            <a:off x="5863168" y="482601"/>
            <a:ext cx="118533" cy="127000"/>
          </a:xfrm>
          <a:prstGeom prst="ellipse">
            <a:avLst/>
          </a:prstGeom>
          <a:solidFill>
            <a:srgbClr val="008000">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Oval 21"/>
          <p:cNvSpPr/>
          <p:nvPr/>
        </p:nvSpPr>
        <p:spPr>
          <a:xfrm>
            <a:off x="5863168" y="965201"/>
            <a:ext cx="118533" cy="127000"/>
          </a:xfrm>
          <a:prstGeom prst="ellipse">
            <a:avLst/>
          </a:prstGeom>
          <a:solidFill>
            <a:srgbClr val="008000">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5702302" y="1693335"/>
            <a:ext cx="118533" cy="127000"/>
          </a:xfrm>
          <a:prstGeom prst="ellipse">
            <a:avLst/>
          </a:prstGeom>
          <a:solidFill>
            <a:srgbClr val="008000">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Oval 23"/>
          <p:cNvSpPr/>
          <p:nvPr/>
        </p:nvSpPr>
        <p:spPr>
          <a:xfrm>
            <a:off x="5702302" y="1833034"/>
            <a:ext cx="118533" cy="127000"/>
          </a:xfrm>
          <a:prstGeom prst="ellipse">
            <a:avLst/>
          </a:prstGeom>
          <a:solidFill>
            <a:srgbClr val="008000">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25"/>
          <p:cNvSpPr/>
          <p:nvPr/>
        </p:nvSpPr>
        <p:spPr>
          <a:xfrm>
            <a:off x="6637866" y="2674028"/>
            <a:ext cx="118533" cy="127000"/>
          </a:xfrm>
          <a:prstGeom prst="ellipse">
            <a:avLst/>
          </a:prstGeom>
          <a:solidFill>
            <a:srgbClr val="FF0000">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a:off x="6711837" y="2538224"/>
            <a:ext cx="118533" cy="127000"/>
          </a:xfrm>
          <a:prstGeom prst="ellipse">
            <a:avLst/>
          </a:prstGeom>
          <a:solidFill>
            <a:srgbClr val="FF0000">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7188200" y="3282952"/>
            <a:ext cx="118533" cy="127000"/>
          </a:xfrm>
          <a:prstGeom prst="ellipse">
            <a:avLst/>
          </a:prstGeom>
          <a:solidFill>
            <a:srgbClr val="FF0000">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6565899" y="4002959"/>
            <a:ext cx="118533" cy="127000"/>
          </a:xfrm>
          <a:prstGeom prst="ellipse">
            <a:avLst/>
          </a:prstGeom>
          <a:solidFill>
            <a:srgbClr val="FF0000">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6616707" y="4151124"/>
            <a:ext cx="118533" cy="127000"/>
          </a:xfrm>
          <a:prstGeom prst="ellipse">
            <a:avLst/>
          </a:prstGeom>
          <a:solidFill>
            <a:srgbClr val="FF0000">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830369" y="4735663"/>
            <a:ext cx="118533" cy="127000"/>
          </a:xfrm>
          <a:prstGeom prst="ellipse">
            <a:avLst/>
          </a:prstGeom>
          <a:solidFill>
            <a:srgbClr val="FF0000">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6830370" y="5709329"/>
            <a:ext cx="118533" cy="127000"/>
          </a:xfrm>
          <a:prstGeom prst="ellipse">
            <a:avLst/>
          </a:prstGeom>
          <a:solidFill>
            <a:srgbClr val="FF0000">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6879166" y="5840564"/>
            <a:ext cx="118533" cy="127000"/>
          </a:xfrm>
          <a:prstGeom prst="ellipse">
            <a:avLst/>
          </a:prstGeom>
          <a:solidFill>
            <a:srgbClr val="FF0000">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6948903" y="5967564"/>
            <a:ext cx="118533" cy="127000"/>
          </a:xfrm>
          <a:prstGeom prst="ellipse">
            <a:avLst/>
          </a:prstGeom>
          <a:solidFill>
            <a:srgbClr val="FF0000">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6942438" y="6098794"/>
            <a:ext cx="118533" cy="127000"/>
          </a:xfrm>
          <a:prstGeom prst="ellipse">
            <a:avLst/>
          </a:prstGeom>
          <a:solidFill>
            <a:srgbClr val="FF0000">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7018637" y="6318591"/>
            <a:ext cx="118533" cy="127000"/>
          </a:xfrm>
          <a:prstGeom prst="ellipse">
            <a:avLst/>
          </a:prstGeom>
          <a:solidFill>
            <a:srgbClr val="FF0000">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Oval 35"/>
          <p:cNvSpPr/>
          <p:nvPr/>
        </p:nvSpPr>
        <p:spPr>
          <a:xfrm>
            <a:off x="7018637" y="6576823"/>
            <a:ext cx="118533" cy="127000"/>
          </a:xfrm>
          <a:prstGeom prst="ellipse">
            <a:avLst/>
          </a:prstGeom>
          <a:solidFill>
            <a:srgbClr val="FF0000">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Oval 36"/>
          <p:cNvSpPr/>
          <p:nvPr/>
        </p:nvSpPr>
        <p:spPr>
          <a:xfrm>
            <a:off x="401109" y="4418164"/>
            <a:ext cx="429682" cy="444499"/>
          </a:xfrm>
          <a:prstGeom prst="ellipse">
            <a:avLst/>
          </a:prstGeom>
          <a:solidFill>
            <a:srgbClr val="008000">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Oval 37"/>
          <p:cNvSpPr/>
          <p:nvPr/>
        </p:nvSpPr>
        <p:spPr>
          <a:xfrm>
            <a:off x="401109" y="5023192"/>
            <a:ext cx="429682" cy="469898"/>
          </a:xfrm>
          <a:prstGeom prst="ellipse">
            <a:avLst/>
          </a:prstGeom>
          <a:solidFill>
            <a:srgbClr val="FF0000">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952500" y="4448881"/>
            <a:ext cx="1492250" cy="369332"/>
          </a:xfrm>
          <a:prstGeom prst="rect">
            <a:avLst/>
          </a:prstGeom>
          <a:noFill/>
        </p:spPr>
        <p:txBody>
          <a:bodyPr wrap="square" rtlCol="0">
            <a:spAutoFit/>
          </a:bodyPr>
          <a:lstStyle/>
          <a:p>
            <a:r>
              <a:rPr lang="en-US" dirty="0" smtClean="0"/>
              <a:t>Bangladesh</a:t>
            </a:r>
            <a:endParaRPr lang="en-US" dirty="0"/>
          </a:p>
        </p:txBody>
      </p:sp>
      <p:sp>
        <p:nvSpPr>
          <p:cNvPr id="39" name="TextBox 38"/>
          <p:cNvSpPr txBox="1"/>
          <p:nvPr/>
        </p:nvSpPr>
        <p:spPr>
          <a:xfrm>
            <a:off x="952500" y="5073992"/>
            <a:ext cx="1492250" cy="369332"/>
          </a:xfrm>
          <a:prstGeom prst="rect">
            <a:avLst/>
          </a:prstGeom>
          <a:noFill/>
        </p:spPr>
        <p:txBody>
          <a:bodyPr wrap="square" rtlCol="0">
            <a:spAutoFit/>
          </a:bodyPr>
          <a:lstStyle/>
          <a:p>
            <a:r>
              <a:rPr lang="en-US" dirty="0" smtClean="0"/>
              <a:t>Mexico</a:t>
            </a:r>
            <a:endParaRPr lang="en-US" dirty="0"/>
          </a:p>
        </p:txBody>
      </p:sp>
      <p:cxnSp>
        <p:nvCxnSpPr>
          <p:cNvPr id="40" name="Straight Arrow Connector 39"/>
          <p:cNvCxnSpPr/>
          <p:nvPr/>
        </p:nvCxnSpPr>
        <p:spPr>
          <a:xfrm>
            <a:off x="254000" y="5896278"/>
            <a:ext cx="361950" cy="0"/>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741891" y="5683929"/>
            <a:ext cx="1758950" cy="369332"/>
          </a:xfrm>
          <a:prstGeom prst="rect">
            <a:avLst/>
          </a:prstGeom>
          <a:noFill/>
        </p:spPr>
        <p:txBody>
          <a:bodyPr wrap="square" rtlCol="0">
            <a:spAutoFit/>
          </a:bodyPr>
          <a:lstStyle/>
          <a:p>
            <a:r>
              <a:rPr lang="en-US" dirty="0" smtClean="0"/>
              <a:t>MERS-</a:t>
            </a:r>
            <a:r>
              <a:rPr lang="en-US" dirty="0" err="1" smtClean="0"/>
              <a:t>CoV</a:t>
            </a:r>
            <a:r>
              <a:rPr lang="en-US" dirty="0" smtClean="0"/>
              <a:t> </a:t>
            </a:r>
            <a:endParaRPr lang="en-US" dirty="0"/>
          </a:p>
        </p:txBody>
      </p:sp>
      <p:cxnSp>
        <p:nvCxnSpPr>
          <p:cNvPr id="43" name="Straight Arrow Connector 42"/>
          <p:cNvCxnSpPr/>
          <p:nvPr/>
        </p:nvCxnSpPr>
        <p:spPr>
          <a:xfrm flipH="1">
            <a:off x="6297082" y="3463886"/>
            <a:ext cx="387350" cy="0"/>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42" name="Title 1"/>
          <p:cNvSpPr txBox="1">
            <a:spLocks/>
          </p:cNvSpPr>
          <p:nvPr/>
        </p:nvSpPr>
        <p:spPr>
          <a:xfrm>
            <a:off x="135468" y="400044"/>
            <a:ext cx="2847975" cy="781056"/>
          </a:xfrm>
          <a:prstGeom prst="rect">
            <a:avLst/>
          </a:prstGeom>
        </p:spPr>
        <p:txBody>
          <a:bodyPr/>
          <a:lst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a:lstStyle>
          <a:p>
            <a:r>
              <a:rPr lang="en-US" sz="2800" dirty="0" smtClean="0"/>
              <a:t>Novel</a:t>
            </a:r>
          </a:p>
          <a:p>
            <a:r>
              <a:rPr lang="en-US" sz="2800" dirty="0" smtClean="0"/>
              <a:t>Coronaviruses</a:t>
            </a:r>
            <a:endParaRPr lang="en-US" sz="2800" dirty="0"/>
          </a:p>
        </p:txBody>
      </p:sp>
      <p:sp>
        <p:nvSpPr>
          <p:cNvPr id="44" name="TextBox 43"/>
          <p:cNvSpPr txBox="1"/>
          <p:nvPr/>
        </p:nvSpPr>
        <p:spPr>
          <a:xfrm>
            <a:off x="279400" y="6175947"/>
            <a:ext cx="3087445" cy="369332"/>
          </a:xfrm>
          <a:prstGeom prst="rect">
            <a:avLst/>
          </a:prstGeom>
          <a:noFill/>
        </p:spPr>
        <p:txBody>
          <a:bodyPr wrap="square" rtlCol="0">
            <a:spAutoFit/>
          </a:bodyPr>
          <a:lstStyle/>
          <a:p>
            <a:r>
              <a:rPr lang="en-US" dirty="0" smtClean="0"/>
              <a:t>Anthony </a:t>
            </a:r>
            <a:r>
              <a:rPr lang="en-US" i="1" dirty="0" smtClean="0"/>
              <a:t>et al. </a:t>
            </a:r>
            <a:r>
              <a:rPr lang="en-US" dirty="0" smtClean="0"/>
              <a:t>2013</a:t>
            </a:r>
            <a:endParaRPr lang="en-US" dirty="0"/>
          </a:p>
        </p:txBody>
      </p:sp>
    </p:spTree>
    <p:extLst>
      <p:ext uri="{BB962C8B-B14F-4D97-AF65-F5344CB8AC3E}">
        <p14:creationId xmlns:p14="http://schemas.microsoft.com/office/powerpoint/2010/main" val="12803362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1+#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09600" y="-17891"/>
            <a:ext cx="10562609" cy="6875891"/>
          </a:xfrm>
          <a:prstGeom prst="rect">
            <a:avLst/>
          </a:prstGeom>
        </p:spPr>
      </p:pic>
      <p:sp>
        <p:nvSpPr>
          <p:cNvPr id="2" name="Title 1"/>
          <p:cNvSpPr>
            <a:spLocks noGrp="1"/>
          </p:cNvSpPr>
          <p:nvPr>
            <p:ph type="ctrTitle"/>
          </p:nvPr>
        </p:nvSpPr>
        <p:spPr>
          <a:xfrm>
            <a:off x="-248095" y="0"/>
            <a:ext cx="9392095" cy="1470025"/>
          </a:xfrm>
        </p:spPr>
        <p:txBody>
          <a:bodyPr>
            <a:normAutofit/>
          </a:bodyPr>
          <a:lstStyle/>
          <a:p>
            <a:pPr algn="ctr"/>
            <a:r>
              <a:rPr lang="en-US" b="1" dirty="0" smtClean="0">
                <a:solidFill>
                  <a:schemeClr val="bg1"/>
                </a:solidFill>
                <a:effectLst>
                  <a:outerShdw blurRad="38100" dist="38100" dir="2700000" algn="tl">
                    <a:srgbClr val="000000">
                      <a:alpha val="43137"/>
                    </a:srgbClr>
                  </a:outerShdw>
                </a:effectLst>
              </a:rPr>
              <a:t>Investigation of a Novel Coronavirus</a:t>
            </a:r>
            <a:endParaRPr lang="en-US" b="1" dirty="0">
              <a:solidFill>
                <a:schemeClr val="bg1"/>
              </a:solidFill>
              <a:effectLst>
                <a:outerShdw blurRad="38100" dist="38100" dir="2700000" algn="tl">
                  <a:srgbClr val="000000">
                    <a:alpha val="43137"/>
                  </a:srgbClr>
                </a:outerShdw>
              </a:effectLst>
            </a:endParaRPr>
          </a:p>
        </p:txBody>
      </p:sp>
      <p:sp>
        <p:nvSpPr>
          <p:cNvPr id="3" name="5-Point Star 2"/>
          <p:cNvSpPr/>
          <p:nvPr/>
        </p:nvSpPr>
        <p:spPr>
          <a:xfrm>
            <a:off x="4121763" y="4255729"/>
            <a:ext cx="453023" cy="460480"/>
          </a:xfrm>
          <a:prstGeom prst="star5">
            <a:avLst/>
          </a:prstGeom>
          <a:ln w="9525" cmpd="sng">
            <a:solidFill>
              <a:schemeClr val="tx1"/>
            </a:solid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5" name="5-Point Star 4"/>
          <p:cNvSpPr/>
          <p:nvPr/>
        </p:nvSpPr>
        <p:spPr>
          <a:xfrm>
            <a:off x="4040070" y="2402812"/>
            <a:ext cx="453023" cy="460480"/>
          </a:xfrm>
          <a:prstGeom prst="star5">
            <a:avLst/>
          </a:prstGeom>
          <a:ln w="9525" cmpd="sng">
            <a:solidFill>
              <a:schemeClr val="tx1"/>
            </a:solid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6" name="5-Point Star 5"/>
          <p:cNvSpPr/>
          <p:nvPr/>
        </p:nvSpPr>
        <p:spPr>
          <a:xfrm>
            <a:off x="4786599" y="2959844"/>
            <a:ext cx="453023" cy="460480"/>
          </a:xfrm>
          <a:prstGeom prst="star5">
            <a:avLst/>
          </a:prstGeom>
          <a:ln w="9525" cmpd="sng">
            <a:solidFill>
              <a:schemeClr val="tx1"/>
            </a:solid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7" name="TextBox 6"/>
          <p:cNvSpPr txBox="1"/>
          <p:nvPr/>
        </p:nvSpPr>
        <p:spPr>
          <a:xfrm>
            <a:off x="4554293" y="4346877"/>
            <a:ext cx="685329" cy="369332"/>
          </a:xfrm>
          <a:prstGeom prst="rect">
            <a:avLst/>
          </a:prstGeom>
          <a:noFill/>
        </p:spPr>
        <p:txBody>
          <a:bodyPr wrap="none" rtlCol="0">
            <a:spAutoFit/>
          </a:bodyPr>
          <a:lstStyle/>
          <a:p>
            <a:r>
              <a:rPr lang="en-US" dirty="0" err="1" smtClean="0"/>
              <a:t>Bisha</a:t>
            </a:r>
            <a:endParaRPr lang="en-US" dirty="0"/>
          </a:p>
        </p:txBody>
      </p:sp>
      <p:sp>
        <p:nvSpPr>
          <p:cNvPr id="8" name="TextBox 7"/>
          <p:cNvSpPr txBox="1"/>
          <p:nvPr/>
        </p:nvSpPr>
        <p:spPr>
          <a:xfrm>
            <a:off x="5192503" y="3156806"/>
            <a:ext cx="820582" cy="369332"/>
          </a:xfrm>
          <a:prstGeom prst="rect">
            <a:avLst/>
          </a:prstGeom>
          <a:noFill/>
        </p:spPr>
        <p:txBody>
          <a:bodyPr wrap="none" rtlCol="0">
            <a:spAutoFit/>
          </a:bodyPr>
          <a:lstStyle/>
          <a:p>
            <a:r>
              <a:rPr lang="en-US" dirty="0" smtClean="0"/>
              <a:t>Riyadh</a:t>
            </a:r>
            <a:endParaRPr lang="en-US" dirty="0"/>
          </a:p>
        </p:txBody>
      </p:sp>
      <p:sp>
        <p:nvSpPr>
          <p:cNvPr id="9" name="TextBox 8"/>
          <p:cNvSpPr txBox="1"/>
          <p:nvPr/>
        </p:nvSpPr>
        <p:spPr>
          <a:xfrm>
            <a:off x="4463385" y="2493960"/>
            <a:ext cx="940620" cy="369332"/>
          </a:xfrm>
          <a:prstGeom prst="rect">
            <a:avLst/>
          </a:prstGeom>
          <a:noFill/>
        </p:spPr>
        <p:txBody>
          <a:bodyPr wrap="none" rtlCol="0">
            <a:spAutoFit/>
          </a:bodyPr>
          <a:lstStyle/>
          <a:p>
            <a:r>
              <a:rPr lang="en-US" dirty="0" err="1" smtClean="0"/>
              <a:t>Unaizah</a:t>
            </a:r>
            <a:endParaRPr lang="en-US" dirty="0"/>
          </a:p>
        </p:txBody>
      </p:sp>
    </p:spTree>
    <p:extLst>
      <p:ext uri="{BB962C8B-B14F-4D97-AF65-F5344CB8AC3E}">
        <p14:creationId xmlns:p14="http://schemas.microsoft.com/office/powerpoint/2010/main" val="306834855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Title 1"/>
          <p:cNvSpPr>
            <a:spLocks noGrp="1"/>
          </p:cNvSpPr>
          <p:nvPr>
            <p:ph type="title"/>
          </p:nvPr>
        </p:nvSpPr>
        <p:spPr bwMode="auto">
          <a:xfrm>
            <a:off x="457200" y="274638"/>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4000" dirty="0" smtClean="0">
                <a:solidFill>
                  <a:srgbClr val="008000"/>
                </a:solidFill>
                <a:latin typeface="Georgia"/>
                <a:ea typeface="ヒラギノ角ゴ ProN W3" charset="0"/>
                <a:cs typeface="Georgia"/>
              </a:rPr>
              <a:t>Most </a:t>
            </a:r>
            <a:r>
              <a:rPr lang="en-US" sz="4000" dirty="0">
                <a:solidFill>
                  <a:srgbClr val="008000"/>
                </a:solidFill>
                <a:latin typeface="Georgia"/>
                <a:ea typeface="ヒラギノ角ゴ ProN W3" charset="0"/>
                <a:cs typeface="Georgia"/>
              </a:rPr>
              <a:t>EIDs are Zoonotic</a:t>
            </a:r>
          </a:p>
        </p:txBody>
      </p:sp>
      <p:sp>
        <p:nvSpPr>
          <p:cNvPr id="3" name="Content Placeholder 2"/>
          <p:cNvSpPr>
            <a:spLocks noGrp="1"/>
          </p:cNvSpPr>
          <p:nvPr>
            <p:ph idx="1"/>
          </p:nvPr>
        </p:nvSpPr>
        <p:spPr>
          <a:xfrm>
            <a:off x="262769" y="1854950"/>
            <a:ext cx="6106516" cy="5261450"/>
          </a:xfrm>
        </p:spPr>
        <p:txBody>
          <a:bodyPr rtlCol="0">
            <a:normAutofit/>
          </a:bodyPr>
          <a:lstStyle/>
          <a:p>
            <a:pPr>
              <a:defRPr/>
            </a:pPr>
            <a:r>
              <a:rPr lang="en-US" sz="3200" dirty="0" smtClean="0"/>
              <a:t>&gt;</a:t>
            </a:r>
            <a:r>
              <a:rPr lang="en-US" sz="3200" dirty="0"/>
              <a:t> </a:t>
            </a:r>
            <a:r>
              <a:rPr lang="en-US" sz="3200" dirty="0" smtClean="0"/>
              <a:t>60</a:t>
            </a:r>
            <a:r>
              <a:rPr lang="en-US" sz="3200" dirty="0"/>
              <a:t>% of known human </a:t>
            </a:r>
            <a:r>
              <a:rPr lang="en-US" sz="3200" dirty="0" smtClean="0"/>
              <a:t>pathogens </a:t>
            </a:r>
            <a:r>
              <a:rPr lang="en-US" sz="3200" dirty="0"/>
              <a:t>are </a:t>
            </a:r>
            <a:r>
              <a:rPr lang="en-US" sz="3200" dirty="0" smtClean="0"/>
              <a:t>zoonotic</a:t>
            </a:r>
          </a:p>
          <a:p>
            <a:pPr marL="0" indent="0">
              <a:buNone/>
              <a:defRPr/>
            </a:pPr>
            <a:endParaRPr lang="en-US" sz="3200" dirty="0" smtClean="0"/>
          </a:p>
          <a:p>
            <a:pPr>
              <a:defRPr/>
            </a:pPr>
            <a:r>
              <a:rPr lang="en-US" sz="3200" dirty="0" smtClean="0"/>
              <a:t>72% </a:t>
            </a:r>
            <a:r>
              <a:rPr lang="en-US" sz="3200" dirty="0"/>
              <a:t>of </a:t>
            </a:r>
            <a:r>
              <a:rPr lang="en-US" sz="3200" i="1" dirty="0"/>
              <a:t>emerging</a:t>
            </a:r>
            <a:r>
              <a:rPr lang="en-US" sz="3200" dirty="0"/>
              <a:t> human pathogens </a:t>
            </a:r>
            <a:r>
              <a:rPr lang="en-US" sz="3200" b="1" dirty="0" smtClean="0"/>
              <a:t>originate </a:t>
            </a:r>
            <a:r>
              <a:rPr lang="en-US" sz="3200" b="1" dirty="0"/>
              <a:t>in </a:t>
            </a:r>
            <a:r>
              <a:rPr lang="en-US" sz="3200" b="1" dirty="0" smtClean="0"/>
              <a:t>wildlife</a:t>
            </a:r>
            <a:r>
              <a:rPr lang="en-US" sz="3200" dirty="0" smtClean="0"/>
              <a:t>.</a:t>
            </a:r>
          </a:p>
          <a:p>
            <a:pPr>
              <a:defRPr/>
            </a:pPr>
            <a:endParaRPr lang="en-US" sz="3200" b="1" dirty="0"/>
          </a:p>
          <a:p>
            <a:pPr fontAlgn="auto">
              <a:spcAft>
                <a:spcPts val="0"/>
              </a:spcAft>
              <a:buFontTx/>
              <a:buNone/>
              <a:defRPr/>
            </a:pPr>
            <a:endParaRPr lang="en-US" dirty="0"/>
          </a:p>
        </p:txBody>
      </p:sp>
      <p:pic>
        <p:nvPicPr>
          <p:cNvPr id="210947" name="Picture 6" descr="closeup fa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9278" y="1770063"/>
            <a:ext cx="2960687" cy="222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EHA_logo.jpg"/>
          <p:cNvPicPr>
            <a:picLocks noChangeAspect="1"/>
          </p:cNvPicPr>
          <p:nvPr/>
        </p:nvPicPr>
        <p:blipFill>
          <a:blip r:embed="rId3"/>
          <a:stretch>
            <a:fillRect/>
          </a:stretch>
        </p:blipFill>
        <p:spPr>
          <a:xfrm>
            <a:off x="152400" y="6036661"/>
            <a:ext cx="2413000" cy="632455"/>
          </a:xfrm>
          <a:prstGeom prst="rect">
            <a:avLst/>
          </a:prstGeom>
        </p:spPr>
      </p:pic>
    </p:spTree>
    <p:extLst>
      <p:ext uri="{BB962C8B-B14F-4D97-AF65-F5344CB8AC3E}">
        <p14:creationId xmlns:p14="http://schemas.microsoft.com/office/powerpoint/2010/main" val="2020640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P1030395.JPG"/>
          <p:cNvPicPr>
            <a:picLocks noGrp="1" noChangeAspect="1"/>
          </p:cNvPicPr>
          <p:nvPr>
            <p:ph idx="1"/>
          </p:nvPr>
        </p:nvPicPr>
        <p:blipFill>
          <a:blip r:embed="rId2">
            <a:extLst>
              <a:ext uri="{28A0092B-C50C-407E-A947-70E740481C1C}">
                <a14:useLocalDpi xmlns:a14="http://schemas.microsoft.com/office/drawing/2010/main" val="0"/>
              </a:ext>
            </a:extLst>
          </a:blip>
          <a:srcRect l="1888" r="1888"/>
          <a:stretch>
            <a:fillRect/>
          </a:stretch>
        </p:blipFill>
        <p:spPr>
          <a:xfrm>
            <a:off x="-1571183" y="0"/>
            <a:ext cx="11723021" cy="6858000"/>
          </a:xfrm>
        </p:spPr>
      </p:pic>
    </p:spTree>
    <p:extLst>
      <p:ext uri="{BB962C8B-B14F-4D97-AF65-F5344CB8AC3E}">
        <p14:creationId xmlns:p14="http://schemas.microsoft.com/office/powerpoint/2010/main" val="85626262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7623.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854" y="0"/>
            <a:ext cx="9144000" cy="6858000"/>
          </a:xfrm>
          <a:prstGeom prst="rect">
            <a:avLst/>
          </a:prstGeom>
        </p:spPr>
      </p:pic>
    </p:spTree>
    <p:extLst>
      <p:ext uri="{BB962C8B-B14F-4D97-AF65-F5344CB8AC3E}">
        <p14:creationId xmlns:p14="http://schemas.microsoft.com/office/powerpoint/2010/main" val="418307795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5940.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3264" y="0"/>
            <a:ext cx="10461073" cy="6974048"/>
          </a:xfrm>
          <a:prstGeom prst="rect">
            <a:avLst/>
          </a:prstGeom>
        </p:spPr>
      </p:pic>
    </p:spTree>
    <p:extLst>
      <p:ext uri="{BB962C8B-B14F-4D97-AF65-F5344CB8AC3E}">
        <p14:creationId xmlns:p14="http://schemas.microsoft.com/office/powerpoint/2010/main" val="223134414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9837" y="-73354"/>
            <a:ext cx="8229600" cy="1143000"/>
          </a:xfrm>
        </p:spPr>
        <p:txBody>
          <a:bodyPr/>
          <a:lstStyle/>
          <a:p>
            <a:r>
              <a:rPr lang="en-US" dirty="0" smtClean="0"/>
              <a:t>Focused on 5 bat species</a:t>
            </a:r>
            <a:endParaRPr lang="en-US" dirty="0"/>
          </a:p>
        </p:txBody>
      </p:sp>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a:ext>
            </a:extLst>
          </a:blip>
          <a:srcRect/>
          <a:stretch/>
        </p:blipFill>
        <p:spPr>
          <a:xfrm>
            <a:off x="4433081" y="887121"/>
            <a:ext cx="3838392" cy="2130523"/>
          </a:xfr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42176" y="887121"/>
            <a:ext cx="3838392" cy="2160874"/>
          </a:xfrm>
          <a:prstGeom prst="rect">
            <a:avLst/>
          </a:prstGeom>
        </p:spPr>
      </p:pic>
      <p:pic>
        <p:nvPicPr>
          <p:cNvPr id="7" name="Picture 6" descr="IMG_7786.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422032" y="3641201"/>
            <a:ext cx="3782901" cy="2557046"/>
          </a:xfrm>
          <a:prstGeom prst="rect">
            <a:avLst/>
          </a:prstGeom>
        </p:spPr>
      </p:pic>
      <p:pic>
        <p:nvPicPr>
          <p:cNvPr id="3" name="Picture 2" descr="IMG_6918.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33081" y="3169678"/>
            <a:ext cx="3120367" cy="2340275"/>
          </a:xfrm>
          <a:prstGeom prst="rect">
            <a:avLst/>
          </a:prstGeom>
        </p:spPr>
      </p:pic>
      <p:pic>
        <p:nvPicPr>
          <p:cNvPr id="5" name="Picture 4" descr="P1030735_1852.JPG"/>
          <p:cNvPicPr>
            <a:picLocks noChangeAspect="1"/>
          </p:cNvPicPr>
          <p:nvPr/>
        </p:nvPicPr>
        <p:blipFill rotWithShape="1">
          <a:blip r:embed="rId7">
            <a:extLst>
              <a:ext uri="{28A0092B-C50C-407E-A947-70E740481C1C}">
                <a14:useLocalDpi xmlns:a14="http://schemas.microsoft.com/office/drawing/2010/main" val="0"/>
              </a:ext>
            </a:extLst>
          </a:blip>
          <a:srcRect l="54226" t="52783" r="27778" b="23966"/>
          <a:stretch/>
        </p:blipFill>
        <p:spPr>
          <a:xfrm>
            <a:off x="6270767" y="4619387"/>
            <a:ext cx="2448794" cy="1781132"/>
          </a:xfrm>
          <a:prstGeom prst="rect">
            <a:avLst/>
          </a:prstGeom>
        </p:spPr>
      </p:pic>
    </p:spTree>
    <p:extLst>
      <p:ext uri="{BB962C8B-B14F-4D97-AF65-F5344CB8AC3E}">
        <p14:creationId xmlns:p14="http://schemas.microsoft.com/office/powerpoint/2010/main" val="978741524"/>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800602" y="76200"/>
            <a:ext cx="3603413" cy="6400800"/>
          </a:xfr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1000" y="115304"/>
            <a:ext cx="3581400" cy="6361696"/>
          </a:xfrm>
          <a:prstGeom prst="rect">
            <a:avLst/>
          </a:prstGeom>
        </p:spPr>
      </p:pic>
    </p:spTree>
    <p:extLst>
      <p:ext uri="{BB962C8B-B14F-4D97-AF65-F5344CB8AC3E}">
        <p14:creationId xmlns:p14="http://schemas.microsoft.com/office/powerpoint/2010/main" val="1163412133"/>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7569.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34497" y="1299743"/>
            <a:ext cx="4687739" cy="3515804"/>
          </a:xfrm>
          <a:prstGeom prst="rect">
            <a:avLst/>
          </a:prstGeom>
        </p:spPr>
      </p:pic>
      <p:pic>
        <p:nvPicPr>
          <p:cNvPr id="3" name="Picture 2" descr="IMG_5994.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92857" y="3357050"/>
            <a:ext cx="4906065" cy="3270710"/>
          </a:xfrm>
          <a:prstGeom prst="rect">
            <a:avLst/>
          </a:prstGeom>
        </p:spPr>
      </p:pic>
      <p:sp>
        <p:nvSpPr>
          <p:cNvPr id="4" name="Title 1"/>
          <p:cNvSpPr txBox="1">
            <a:spLocks/>
          </p:cNvSpPr>
          <p:nvPr/>
        </p:nvSpPr>
        <p:spPr>
          <a:xfrm>
            <a:off x="457200" y="504878"/>
            <a:ext cx="8229600" cy="1143000"/>
          </a:xfrm>
          <a:prstGeom prst="rect">
            <a:avLst/>
          </a:prstGeom>
        </p:spPr>
        <p:txBody>
          <a:bodyPr/>
          <a:lst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a:lstStyle>
          <a:p>
            <a:r>
              <a:rPr lang="en-US" dirty="0" smtClean="0"/>
              <a:t>Habitat: Caves and Ruins</a:t>
            </a:r>
            <a:endParaRPr lang="en-US" dirty="0"/>
          </a:p>
        </p:txBody>
      </p:sp>
    </p:spTree>
    <p:extLst>
      <p:ext uri="{BB962C8B-B14F-4D97-AF65-F5344CB8AC3E}">
        <p14:creationId xmlns:p14="http://schemas.microsoft.com/office/powerpoint/2010/main" val="3352779140"/>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Roosting Ecology</a:t>
            </a:r>
            <a:endParaRPr lang="en-US" dirty="0"/>
          </a:p>
        </p:txBody>
      </p:sp>
      <p:pic>
        <p:nvPicPr>
          <p:cNvPr id="3" name="Picture 2" descr="IMG_5968.jp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71329" y="1239390"/>
            <a:ext cx="4812437" cy="3423895"/>
          </a:xfrm>
          <a:prstGeom prst="rect">
            <a:avLst/>
          </a:prstGeom>
        </p:spPr>
      </p:pic>
      <p:pic>
        <p:nvPicPr>
          <p:cNvPr id="4" name="Picture 3" descr="IMG_7446.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304027" y="1224536"/>
            <a:ext cx="4565193" cy="3423895"/>
          </a:xfrm>
          <a:prstGeom prst="rect">
            <a:avLst/>
          </a:prstGeom>
        </p:spPr>
      </p:pic>
      <p:pic>
        <p:nvPicPr>
          <p:cNvPr id="5" name="Picture 4" descr="IMG_7593.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713542" y="4227382"/>
            <a:ext cx="3250017" cy="2437513"/>
          </a:xfrm>
          <a:prstGeom prst="rect">
            <a:avLst/>
          </a:prstGeom>
        </p:spPr>
      </p:pic>
    </p:spTree>
    <p:extLst>
      <p:ext uri="{BB962C8B-B14F-4D97-AF65-F5344CB8AC3E}">
        <p14:creationId xmlns:p14="http://schemas.microsoft.com/office/powerpoint/2010/main" val="146713065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5940.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3264" y="0"/>
            <a:ext cx="10461073" cy="6974048"/>
          </a:xfrm>
          <a:prstGeom prst="rect">
            <a:avLst/>
          </a:prstGeom>
        </p:spPr>
      </p:pic>
    </p:spTree>
    <p:extLst>
      <p:ext uri="{BB962C8B-B14F-4D97-AF65-F5344CB8AC3E}">
        <p14:creationId xmlns:p14="http://schemas.microsoft.com/office/powerpoint/2010/main" val="3090898625"/>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copy of farm3"/>
          <p:cNvPicPr>
            <a:picLocks noChangeAspect="1" noChangeArrowheads="1"/>
          </p:cNvPicPr>
          <p:nvPr/>
        </p:nvPicPr>
        <p:blipFill>
          <a:blip r:embed="rId3" cstate="print"/>
          <a:srcRect/>
          <a:stretch>
            <a:fillRect/>
          </a:stretch>
        </p:blipFill>
        <p:spPr bwMode="auto">
          <a:xfrm>
            <a:off x="0" y="-228600"/>
            <a:ext cx="9144000" cy="7581900"/>
          </a:xfrm>
          <a:prstGeom prst="rect">
            <a:avLst/>
          </a:prstGeom>
          <a:noFill/>
          <a:ln w="9525">
            <a:noFill/>
            <a:miter lim="800000"/>
            <a:headEnd/>
            <a:tailEnd/>
          </a:ln>
        </p:spPr>
      </p:pic>
      <p:sp>
        <p:nvSpPr>
          <p:cNvPr id="32771" name="Rectangle 3"/>
          <p:cNvSpPr>
            <a:spLocks noGrp="1" noChangeArrowheads="1"/>
          </p:cNvSpPr>
          <p:nvPr>
            <p:ph type="title"/>
          </p:nvPr>
        </p:nvSpPr>
        <p:spPr>
          <a:xfrm>
            <a:off x="685800" y="533400"/>
            <a:ext cx="7772400" cy="1143000"/>
          </a:xfrm>
          <a:solidFill>
            <a:schemeClr val="tx2">
              <a:lumMod val="40000"/>
              <a:lumOff val="60000"/>
              <a:alpha val="42000"/>
            </a:schemeClr>
          </a:solidFill>
        </p:spPr>
        <p:txBody>
          <a:bodyPr>
            <a:normAutofit fontScale="90000"/>
          </a:bodyPr>
          <a:lstStyle/>
          <a:p>
            <a:pPr eaLnBrk="1" hangingPunct="1"/>
            <a:r>
              <a:rPr lang="en-US" sz="4000" b="1" dirty="0" err="1" smtClean="0">
                <a:solidFill>
                  <a:schemeClr val="bg1"/>
                </a:solidFill>
              </a:rPr>
              <a:t>Nipah</a:t>
            </a:r>
            <a:r>
              <a:rPr lang="en-US" sz="4000" b="1" dirty="0" smtClean="0">
                <a:solidFill>
                  <a:schemeClr val="bg1"/>
                </a:solidFill>
              </a:rPr>
              <a:t> virus Index Farm, Malaysia</a:t>
            </a:r>
          </a:p>
        </p:txBody>
      </p:sp>
      <p:sp>
        <p:nvSpPr>
          <p:cNvPr id="32772" name="Rectangle 4"/>
          <p:cNvSpPr>
            <a:spLocks noGrp="1" noChangeArrowheads="1"/>
          </p:cNvSpPr>
          <p:nvPr>
            <p:ph type="body" sz="half" idx="1"/>
          </p:nvPr>
        </p:nvSpPr>
        <p:spPr>
          <a:xfrm>
            <a:off x="685800" y="2286000"/>
            <a:ext cx="7696200" cy="2743200"/>
          </a:xfrm>
          <a:solidFill>
            <a:schemeClr val="bg2">
              <a:alpha val="15000"/>
            </a:schemeClr>
          </a:solidFill>
        </p:spPr>
        <p:txBody>
          <a:bodyPr/>
          <a:lstStyle/>
          <a:p>
            <a:pPr eaLnBrk="1" hangingPunct="1"/>
            <a:r>
              <a:rPr lang="en-US" sz="2400" b="1" dirty="0" smtClean="0">
                <a:solidFill>
                  <a:schemeClr val="bg1"/>
                </a:solidFill>
              </a:rPr>
              <a:t>Index farm:</a:t>
            </a:r>
          </a:p>
          <a:p>
            <a:pPr lvl="1" eaLnBrk="1" hangingPunct="1"/>
            <a:r>
              <a:rPr lang="en-US" sz="2400" b="1" dirty="0" smtClean="0">
                <a:solidFill>
                  <a:schemeClr val="bg1"/>
                </a:solidFill>
              </a:rPr>
              <a:t> 30,000+ pigs </a:t>
            </a:r>
          </a:p>
          <a:p>
            <a:pPr lvl="1" eaLnBrk="1" hangingPunct="1"/>
            <a:r>
              <a:rPr lang="en-US" sz="2400" b="1" dirty="0" smtClean="0">
                <a:solidFill>
                  <a:schemeClr val="bg1"/>
                </a:solidFill>
              </a:rPr>
              <a:t>adjacent to primary forest, fruit bat habitat</a:t>
            </a:r>
          </a:p>
          <a:p>
            <a:pPr eaLnBrk="1" hangingPunct="1"/>
            <a:endParaRPr lang="en-US" sz="2400" b="1" dirty="0" smtClean="0">
              <a:solidFill>
                <a:schemeClr val="bg1"/>
              </a:solidFill>
            </a:endParaRPr>
          </a:p>
          <a:p>
            <a:pPr eaLnBrk="1" hangingPunct="1"/>
            <a:r>
              <a:rPr lang="en-US" sz="2400" b="1" dirty="0" smtClean="0">
                <a:solidFill>
                  <a:schemeClr val="bg1"/>
                </a:solidFill>
              </a:rPr>
              <a:t>Network of other large farms close by</a:t>
            </a:r>
          </a:p>
        </p:txBody>
      </p:sp>
    </p:spTree>
    <p:extLst>
      <p:ext uri="{BB962C8B-B14F-4D97-AF65-F5344CB8AC3E}">
        <p14:creationId xmlns:p14="http://schemas.microsoft.com/office/powerpoint/2010/main" val="268177055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eaLnBrk="1" hangingPunct="1"/>
            <a:r>
              <a:rPr lang="en-US" sz="3200" b="1" dirty="0" err="1" smtClean="0"/>
              <a:t>Nipah</a:t>
            </a:r>
            <a:r>
              <a:rPr lang="en-US" sz="3200" b="1" dirty="0" smtClean="0"/>
              <a:t> virus outbreaks - Bangladesh</a:t>
            </a:r>
          </a:p>
        </p:txBody>
      </p:sp>
      <p:sp>
        <p:nvSpPr>
          <p:cNvPr id="111619" name="Rectangle 3"/>
          <p:cNvSpPr>
            <a:spLocks noGrp="1" noChangeArrowheads="1"/>
          </p:cNvSpPr>
          <p:nvPr>
            <p:ph idx="1"/>
          </p:nvPr>
        </p:nvSpPr>
        <p:spPr>
          <a:xfrm>
            <a:off x="457199" y="1712371"/>
            <a:ext cx="4565623" cy="4525963"/>
          </a:xfrm>
        </p:spPr>
        <p:txBody>
          <a:bodyPr>
            <a:normAutofit/>
          </a:bodyPr>
          <a:lstStyle/>
          <a:p>
            <a:pPr eaLnBrk="1" hangingPunct="1">
              <a:lnSpc>
                <a:spcPct val="80000"/>
              </a:lnSpc>
            </a:pPr>
            <a:r>
              <a:rPr lang="en-US" sz="2400" dirty="0" smtClean="0"/>
              <a:t>Working with Bangladesh government and </a:t>
            </a:r>
            <a:r>
              <a:rPr lang="en-US" sz="2400" dirty="0" err="1" smtClean="0"/>
              <a:t>icddr,b</a:t>
            </a:r>
            <a:r>
              <a:rPr lang="en-US" sz="2400" dirty="0" smtClean="0"/>
              <a:t> to understand transmission pathways and to implement </a:t>
            </a:r>
            <a:r>
              <a:rPr lang="en-US" sz="2400" b="1" dirty="0" smtClean="0"/>
              <a:t>on-the-ground disease interventions</a:t>
            </a:r>
          </a:p>
          <a:p>
            <a:pPr eaLnBrk="1" hangingPunct="1">
              <a:lnSpc>
                <a:spcPct val="80000"/>
              </a:lnSpc>
            </a:pPr>
            <a:endParaRPr lang="en-US" sz="2400" b="1" dirty="0"/>
          </a:p>
          <a:p>
            <a:pPr eaLnBrk="1" hangingPunct="1">
              <a:lnSpc>
                <a:spcPct val="80000"/>
              </a:lnSpc>
            </a:pPr>
            <a:r>
              <a:rPr lang="en-US" sz="2400" dirty="0" smtClean="0"/>
              <a:t>Urine/Fecal contamination date palm sap – juice by fruit bats</a:t>
            </a:r>
          </a:p>
        </p:txBody>
      </p:sp>
      <p:pic>
        <p:nvPicPr>
          <p:cNvPr id="111620" name="Picture 4" descr="Date Palm Gacher with cover 1"/>
          <p:cNvPicPr>
            <a:picLocks noChangeAspect="1" noChangeArrowheads="1"/>
          </p:cNvPicPr>
          <p:nvPr/>
        </p:nvPicPr>
        <p:blipFill>
          <a:blip r:embed="rId3" cstate="print"/>
          <a:srcRect/>
          <a:stretch>
            <a:fillRect/>
          </a:stretch>
        </p:blipFill>
        <p:spPr bwMode="auto">
          <a:xfrm>
            <a:off x="5174470" y="1235549"/>
            <a:ext cx="3206779" cy="543029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0692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attachment (1).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87731" y="1457322"/>
            <a:ext cx="8600276" cy="4356476"/>
          </a:xfrm>
          <a:prstGeom prst="rect">
            <a:avLst/>
          </a:prstGeom>
          <a:ln>
            <a:solidFill>
              <a:srgbClr val="4F81BD"/>
            </a:solidFill>
          </a:ln>
          <a:effectLst>
            <a:outerShdw blurRad="431800" dist="38100" dir="2700000">
              <a:srgbClr val="000000"/>
            </a:outerShdw>
          </a:effectLst>
        </p:spPr>
      </p:pic>
      <p:sp>
        <p:nvSpPr>
          <p:cNvPr id="5" name="Title 4"/>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accent5">
                    <a:lumMod val="50000"/>
                  </a:schemeClr>
                </a:solidFill>
                <a:effectLst/>
                <a:uLnTx/>
                <a:uFillTx/>
                <a:latin typeface="Georgia"/>
                <a:ea typeface="+mj-ea"/>
                <a:cs typeface="Georgia"/>
              </a:rPr>
              <a:t>Global Emerging Disease Hotspots</a:t>
            </a:r>
            <a:endParaRPr kumimoji="0" lang="en-US" sz="3200" b="1" i="0" u="none" strike="noStrike" kern="1200" cap="none" spc="0" normalizeH="0" baseline="0" noProof="0" dirty="0">
              <a:ln>
                <a:noFill/>
              </a:ln>
              <a:solidFill>
                <a:schemeClr val="accent5">
                  <a:lumMod val="50000"/>
                </a:schemeClr>
              </a:solidFill>
              <a:effectLst/>
              <a:uLnTx/>
              <a:uFillTx/>
              <a:latin typeface="Georgia"/>
              <a:ea typeface="+mj-ea"/>
              <a:cs typeface="Georgia"/>
            </a:endParaRPr>
          </a:p>
        </p:txBody>
      </p:sp>
      <p:pic>
        <p:nvPicPr>
          <p:cNvPr id="4" name="Picture 3" descr="EHA_logo.jpg"/>
          <p:cNvPicPr>
            <a:picLocks noChangeAspect="1"/>
          </p:cNvPicPr>
          <p:nvPr/>
        </p:nvPicPr>
        <p:blipFill>
          <a:blip r:embed="rId4"/>
          <a:stretch>
            <a:fillRect/>
          </a:stretch>
        </p:blipFill>
        <p:spPr>
          <a:xfrm>
            <a:off x="152400" y="6055905"/>
            <a:ext cx="2413000" cy="632455"/>
          </a:xfrm>
          <a:prstGeom prst="rect">
            <a:avLst/>
          </a:prstGeom>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53029" y="627423"/>
            <a:ext cx="7108578" cy="5342899"/>
          </a:xfrm>
          <a:prstGeom prst="rect">
            <a:avLst/>
          </a:prstGeom>
        </p:spPr>
      </p:pic>
    </p:spTree>
    <p:extLst>
      <p:ext uri="{BB962C8B-B14F-4D97-AF65-F5344CB8AC3E}">
        <p14:creationId xmlns:p14="http://schemas.microsoft.com/office/powerpoint/2010/main" val="17065618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214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1772" y="134708"/>
            <a:ext cx="8419186" cy="6542817"/>
          </a:xfrm>
          <a:prstGeom prst="rect">
            <a:avLst/>
          </a:prstGeom>
        </p:spPr>
      </p:pic>
    </p:spTree>
    <p:extLst>
      <p:ext uri="{BB962C8B-B14F-4D97-AF65-F5344CB8AC3E}">
        <p14:creationId xmlns:p14="http://schemas.microsoft.com/office/powerpoint/2010/main" val="42717506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Environmental Stability</a:t>
            </a:r>
            <a:endParaRPr lang="en-US" sz="3600" dirty="0"/>
          </a:p>
        </p:txBody>
      </p:sp>
      <p:pic>
        <p:nvPicPr>
          <p:cNvPr id="5" name="Picture 4" descr="Screen Shot 2014-03-17 at 11.33.20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36730" y="1952658"/>
            <a:ext cx="4590243" cy="3361470"/>
          </a:xfrm>
          <a:prstGeom prst="rect">
            <a:avLst/>
          </a:prstGeom>
        </p:spPr>
      </p:pic>
      <p:pic>
        <p:nvPicPr>
          <p:cNvPr id="6" name="Picture 5" descr="Screen Shot 2014-03-17 at 11.32.48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270" y="2067324"/>
            <a:ext cx="4482625" cy="3114098"/>
          </a:xfrm>
          <a:prstGeom prst="rect">
            <a:avLst/>
          </a:prstGeom>
        </p:spPr>
      </p:pic>
      <p:sp>
        <p:nvSpPr>
          <p:cNvPr id="7" name="Subtitle 2"/>
          <p:cNvSpPr txBox="1">
            <a:spLocks/>
          </p:cNvSpPr>
          <p:nvPr/>
        </p:nvSpPr>
        <p:spPr bwMode="auto">
          <a:xfrm>
            <a:off x="2743200" y="5763027"/>
            <a:ext cx="6400800" cy="40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400" dirty="0" smtClean="0"/>
              <a:t>From: van </a:t>
            </a:r>
            <a:r>
              <a:rPr lang="en-US" sz="1400" dirty="0" err="1" smtClean="0"/>
              <a:t>Doremalen</a:t>
            </a:r>
            <a:r>
              <a:rPr lang="en-US" sz="1400" dirty="0" smtClean="0"/>
              <a:t> N, </a:t>
            </a:r>
            <a:r>
              <a:rPr lang="en-US" sz="1400" dirty="0" err="1" smtClean="0"/>
              <a:t>Bushmaker</a:t>
            </a:r>
            <a:r>
              <a:rPr lang="en-US" sz="1400" dirty="0" smtClean="0"/>
              <a:t> T, Munster VJ. Euro </a:t>
            </a:r>
            <a:r>
              <a:rPr lang="en-US" sz="1400" dirty="0" err="1" smtClean="0"/>
              <a:t>Surveill</a:t>
            </a:r>
            <a:r>
              <a:rPr lang="en-US" sz="1400" dirty="0" smtClean="0"/>
              <a:t>. 2013</a:t>
            </a:r>
            <a:endParaRPr lang="en-US" sz="1400" dirty="0"/>
          </a:p>
        </p:txBody>
      </p:sp>
    </p:spTree>
    <p:extLst>
      <p:ext uri="{BB962C8B-B14F-4D97-AF65-F5344CB8AC3E}">
        <p14:creationId xmlns:p14="http://schemas.microsoft.com/office/powerpoint/2010/main" val="38793121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Environmental Stability (milk)</a:t>
            </a:r>
            <a:endParaRPr lang="en-US" sz="3600" dirty="0"/>
          </a:p>
        </p:txBody>
      </p:sp>
      <p:sp>
        <p:nvSpPr>
          <p:cNvPr id="7" name="Subtitle 2"/>
          <p:cNvSpPr txBox="1">
            <a:spLocks/>
          </p:cNvSpPr>
          <p:nvPr/>
        </p:nvSpPr>
        <p:spPr bwMode="auto">
          <a:xfrm>
            <a:off x="3673216" y="6322717"/>
            <a:ext cx="6400800" cy="40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400" dirty="0" smtClean="0"/>
              <a:t>From: van </a:t>
            </a:r>
            <a:r>
              <a:rPr lang="en-US" sz="1400" dirty="0" err="1" smtClean="0"/>
              <a:t>Doremalen</a:t>
            </a:r>
            <a:r>
              <a:rPr lang="en-US" sz="1400" dirty="0" smtClean="0"/>
              <a:t> N, </a:t>
            </a:r>
            <a:r>
              <a:rPr lang="en-US" sz="1400" dirty="0" err="1" smtClean="0"/>
              <a:t>Bushmaker</a:t>
            </a:r>
            <a:r>
              <a:rPr lang="en-US" sz="1400" dirty="0" smtClean="0"/>
              <a:t> T, Karesh WB, Munster VJ. In Prep</a:t>
            </a:r>
            <a:endParaRPr lang="en-US" sz="1400" dirty="0"/>
          </a:p>
        </p:txBody>
      </p:sp>
      <p:pic>
        <p:nvPicPr>
          <p:cNvPr id="8" name="Picture 7" descr="Figure_1_2014-03-13[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2137" y="1180197"/>
            <a:ext cx="3495587" cy="5201138"/>
          </a:xfrm>
          <a:prstGeom prst="rect">
            <a:avLst/>
          </a:prstGeom>
        </p:spPr>
      </p:pic>
      <p:sp>
        <p:nvSpPr>
          <p:cNvPr id="9" name="TextBox 8"/>
          <p:cNvSpPr txBox="1"/>
          <p:nvPr/>
        </p:nvSpPr>
        <p:spPr>
          <a:xfrm>
            <a:off x="5255845" y="2016089"/>
            <a:ext cx="703385" cy="461665"/>
          </a:xfrm>
          <a:prstGeom prst="rect">
            <a:avLst/>
          </a:prstGeom>
          <a:noFill/>
        </p:spPr>
        <p:txBody>
          <a:bodyPr wrap="square" rtlCol="0">
            <a:spAutoFit/>
          </a:bodyPr>
          <a:lstStyle/>
          <a:p>
            <a:r>
              <a:rPr lang="en-US" sz="2400" dirty="0" smtClean="0"/>
              <a:t>4</a:t>
            </a:r>
            <a:r>
              <a:rPr lang="en-US" sz="2400" baseline="30000" dirty="0" smtClean="0"/>
              <a:t>o</a:t>
            </a:r>
            <a:r>
              <a:rPr lang="en-US" sz="2400" dirty="0" smtClean="0"/>
              <a:t>C</a:t>
            </a:r>
            <a:endParaRPr lang="en-US" sz="2400" dirty="0"/>
          </a:p>
        </p:txBody>
      </p:sp>
      <p:sp>
        <p:nvSpPr>
          <p:cNvPr id="10" name="TextBox 9"/>
          <p:cNvSpPr txBox="1"/>
          <p:nvPr/>
        </p:nvSpPr>
        <p:spPr>
          <a:xfrm>
            <a:off x="5251941" y="4278621"/>
            <a:ext cx="1039444" cy="461665"/>
          </a:xfrm>
          <a:prstGeom prst="rect">
            <a:avLst/>
          </a:prstGeom>
          <a:noFill/>
        </p:spPr>
        <p:txBody>
          <a:bodyPr wrap="square" rtlCol="0">
            <a:spAutoFit/>
          </a:bodyPr>
          <a:lstStyle/>
          <a:p>
            <a:r>
              <a:rPr lang="en-US" sz="2400" dirty="0" smtClean="0"/>
              <a:t>22</a:t>
            </a:r>
            <a:r>
              <a:rPr lang="en-US" sz="2400" baseline="30000" dirty="0" smtClean="0"/>
              <a:t>o</a:t>
            </a:r>
            <a:r>
              <a:rPr lang="en-US" sz="2400" dirty="0" smtClean="0"/>
              <a:t>C</a:t>
            </a:r>
            <a:endParaRPr lang="en-US" sz="2400" dirty="0"/>
          </a:p>
        </p:txBody>
      </p:sp>
    </p:spTree>
    <p:extLst>
      <p:ext uri="{BB962C8B-B14F-4D97-AF65-F5344CB8AC3E}">
        <p14:creationId xmlns:p14="http://schemas.microsoft.com/office/powerpoint/2010/main" val="699076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3-17 at 12.07.3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299" y="471374"/>
            <a:ext cx="7773901" cy="5872675"/>
          </a:xfrm>
          <a:prstGeom prst="rect">
            <a:avLst/>
          </a:prstGeom>
        </p:spPr>
      </p:pic>
      <p:sp>
        <p:nvSpPr>
          <p:cNvPr id="3" name="Title 1"/>
          <p:cNvSpPr txBox="1">
            <a:spLocks/>
          </p:cNvSpPr>
          <p:nvPr/>
        </p:nvSpPr>
        <p:spPr>
          <a:xfrm>
            <a:off x="457200" y="274638"/>
            <a:ext cx="8229600" cy="1143000"/>
          </a:xfrm>
          <a:prstGeom prst="rect">
            <a:avLst/>
          </a:prstGeom>
        </p:spPr>
        <p:txBody>
          <a:bodyPr/>
          <a:lstStyle>
            <a:lvl1pPr algn="ctr" rtl="0" eaLnBrk="1" fontAlgn="base" hangingPunct="1">
              <a:spcBef>
                <a:spcPct val="0"/>
              </a:spcBef>
              <a:spcAft>
                <a:spcPct val="0"/>
              </a:spcAft>
              <a:defRPr sz="4400" kern="1200">
                <a:solidFill>
                  <a:schemeClr val="tx1"/>
                </a:solidFill>
                <a:latin typeface="+mj-lt"/>
                <a:ea typeface="ＭＳ Ｐゴシック" charset="0"/>
                <a:cs typeface="ＭＳ Ｐゴシック" charset="0"/>
              </a:defRPr>
            </a:lvl1pPr>
            <a:lvl2pPr algn="ctr" rtl="0" eaLnBrk="1" fontAlgn="base" hangingPunct="1">
              <a:spcBef>
                <a:spcPct val="0"/>
              </a:spcBef>
              <a:spcAft>
                <a:spcPct val="0"/>
              </a:spcAft>
              <a:defRPr sz="4400">
                <a:solidFill>
                  <a:schemeClr val="tx1"/>
                </a:solidFill>
                <a:latin typeface="Calibri" pitchFamily="34" charset="0"/>
                <a:ea typeface="ＭＳ Ｐゴシック" charset="0"/>
                <a:cs typeface="ＭＳ Ｐゴシック" charset="0"/>
              </a:defRPr>
            </a:lvl2pPr>
            <a:lvl3pPr algn="ctr" rtl="0" eaLnBrk="1" fontAlgn="base" hangingPunct="1">
              <a:spcBef>
                <a:spcPct val="0"/>
              </a:spcBef>
              <a:spcAft>
                <a:spcPct val="0"/>
              </a:spcAft>
              <a:defRPr sz="4400">
                <a:solidFill>
                  <a:schemeClr val="tx1"/>
                </a:solidFill>
                <a:latin typeface="Calibri" pitchFamily="34" charset="0"/>
                <a:ea typeface="ＭＳ Ｐゴシック" charset="0"/>
                <a:cs typeface="ＭＳ Ｐゴシック" charset="0"/>
              </a:defRPr>
            </a:lvl3pPr>
            <a:lvl4pPr algn="ctr" rtl="0" eaLnBrk="1" fontAlgn="base" hangingPunct="1">
              <a:spcBef>
                <a:spcPct val="0"/>
              </a:spcBef>
              <a:spcAft>
                <a:spcPct val="0"/>
              </a:spcAft>
              <a:defRPr sz="4400">
                <a:solidFill>
                  <a:schemeClr val="tx1"/>
                </a:solidFill>
                <a:latin typeface="Calibri" pitchFamily="34" charset="0"/>
                <a:ea typeface="ＭＳ Ｐゴシック" charset="0"/>
                <a:cs typeface="ＭＳ Ｐゴシック" charset="0"/>
              </a:defRPr>
            </a:lvl4pPr>
            <a:lvl5pPr algn="ctr" rtl="0" eaLnBrk="1" fontAlgn="base" hangingPunct="1">
              <a:spcBef>
                <a:spcPct val="0"/>
              </a:spcBef>
              <a:spcAft>
                <a:spcPct val="0"/>
              </a:spcAft>
              <a:defRPr sz="4400">
                <a:solidFill>
                  <a:schemeClr val="tx1"/>
                </a:solidFill>
                <a:latin typeface="Calibri" pitchFamily="34" charset="0"/>
                <a:ea typeface="ＭＳ Ｐゴシック" charset="0"/>
                <a:cs typeface="ＭＳ Ｐゴシック"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sz="3600" dirty="0" smtClean="0"/>
              <a:t>Serology Results</a:t>
            </a:r>
            <a:endParaRPr lang="en-US" sz="3600" dirty="0"/>
          </a:p>
        </p:txBody>
      </p:sp>
      <p:sp>
        <p:nvSpPr>
          <p:cNvPr id="4" name="Subtitle 2"/>
          <p:cNvSpPr txBox="1">
            <a:spLocks/>
          </p:cNvSpPr>
          <p:nvPr/>
        </p:nvSpPr>
        <p:spPr bwMode="auto">
          <a:xfrm>
            <a:off x="5364013" y="6344049"/>
            <a:ext cx="3322787" cy="40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400" dirty="0" smtClean="0"/>
              <a:t>From: </a:t>
            </a:r>
            <a:r>
              <a:rPr lang="en-US" sz="1400" dirty="0" err="1" smtClean="0"/>
              <a:t>Alagaili</a:t>
            </a:r>
            <a:r>
              <a:rPr lang="en-US" sz="1400" dirty="0" smtClean="0"/>
              <a:t>, et. Al, </a:t>
            </a:r>
            <a:r>
              <a:rPr lang="en-US" sz="1400" dirty="0" err="1" smtClean="0"/>
              <a:t>Mbio</a:t>
            </a:r>
            <a:r>
              <a:rPr lang="en-US" sz="1400" dirty="0" smtClean="0"/>
              <a:t>, 2014</a:t>
            </a:r>
            <a:endParaRPr lang="en-US" sz="1400" dirty="0"/>
          </a:p>
        </p:txBody>
      </p:sp>
    </p:spTree>
    <p:extLst>
      <p:ext uri="{BB962C8B-B14F-4D97-AF65-F5344CB8AC3E}">
        <p14:creationId xmlns:p14="http://schemas.microsoft.com/office/powerpoint/2010/main" val="31014950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3-17 at 12.07.4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1981" y="502156"/>
            <a:ext cx="7637101" cy="5886638"/>
          </a:xfrm>
          <a:prstGeom prst="rect">
            <a:avLst/>
          </a:prstGeom>
        </p:spPr>
      </p:pic>
      <p:sp>
        <p:nvSpPr>
          <p:cNvPr id="3" name="Title 1"/>
          <p:cNvSpPr txBox="1">
            <a:spLocks/>
          </p:cNvSpPr>
          <p:nvPr/>
        </p:nvSpPr>
        <p:spPr>
          <a:xfrm>
            <a:off x="457200" y="274638"/>
            <a:ext cx="8229600" cy="1143000"/>
          </a:xfrm>
          <a:prstGeom prst="rect">
            <a:avLst/>
          </a:prstGeom>
        </p:spPr>
        <p:txBody>
          <a:bodyPr/>
          <a:lstStyle>
            <a:lvl1pPr algn="ctr" rtl="0" eaLnBrk="1" fontAlgn="base" hangingPunct="1">
              <a:spcBef>
                <a:spcPct val="0"/>
              </a:spcBef>
              <a:spcAft>
                <a:spcPct val="0"/>
              </a:spcAft>
              <a:defRPr sz="4400" kern="1200">
                <a:solidFill>
                  <a:schemeClr val="tx1"/>
                </a:solidFill>
                <a:latin typeface="+mj-lt"/>
                <a:ea typeface="ＭＳ Ｐゴシック" charset="0"/>
                <a:cs typeface="ＭＳ Ｐゴシック" charset="0"/>
              </a:defRPr>
            </a:lvl1pPr>
            <a:lvl2pPr algn="ctr" rtl="0" eaLnBrk="1" fontAlgn="base" hangingPunct="1">
              <a:spcBef>
                <a:spcPct val="0"/>
              </a:spcBef>
              <a:spcAft>
                <a:spcPct val="0"/>
              </a:spcAft>
              <a:defRPr sz="4400">
                <a:solidFill>
                  <a:schemeClr val="tx1"/>
                </a:solidFill>
                <a:latin typeface="Calibri" pitchFamily="34" charset="0"/>
                <a:ea typeface="ＭＳ Ｐゴシック" charset="0"/>
                <a:cs typeface="ＭＳ Ｐゴシック" charset="0"/>
              </a:defRPr>
            </a:lvl2pPr>
            <a:lvl3pPr algn="ctr" rtl="0" eaLnBrk="1" fontAlgn="base" hangingPunct="1">
              <a:spcBef>
                <a:spcPct val="0"/>
              </a:spcBef>
              <a:spcAft>
                <a:spcPct val="0"/>
              </a:spcAft>
              <a:defRPr sz="4400">
                <a:solidFill>
                  <a:schemeClr val="tx1"/>
                </a:solidFill>
                <a:latin typeface="Calibri" pitchFamily="34" charset="0"/>
                <a:ea typeface="ＭＳ Ｐゴシック" charset="0"/>
                <a:cs typeface="ＭＳ Ｐゴシック" charset="0"/>
              </a:defRPr>
            </a:lvl3pPr>
            <a:lvl4pPr algn="ctr" rtl="0" eaLnBrk="1" fontAlgn="base" hangingPunct="1">
              <a:spcBef>
                <a:spcPct val="0"/>
              </a:spcBef>
              <a:spcAft>
                <a:spcPct val="0"/>
              </a:spcAft>
              <a:defRPr sz="4400">
                <a:solidFill>
                  <a:schemeClr val="tx1"/>
                </a:solidFill>
                <a:latin typeface="Calibri" pitchFamily="34" charset="0"/>
                <a:ea typeface="ＭＳ Ｐゴシック" charset="0"/>
                <a:cs typeface="ＭＳ Ｐゴシック" charset="0"/>
              </a:defRPr>
            </a:lvl4pPr>
            <a:lvl5pPr algn="ctr" rtl="0" eaLnBrk="1" fontAlgn="base" hangingPunct="1">
              <a:spcBef>
                <a:spcPct val="0"/>
              </a:spcBef>
              <a:spcAft>
                <a:spcPct val="0"/>
              </a:spcAft>
              <a:defRPr sz="4400">
                <a:solidFill>
                  <a:schemeClr val="tx1"/>
                </a:solidFill>
                <a:latin typeface="Calibri" pitchFamily="34" charset="0"/>
                <a:ea typeface="ＭＳ Ｐゴシック" charset="0"/>
                <a:cs typeface="ＭＳ Ｐゴシック"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sz="3600" dirty="0" smtClean="0"/>
              <a:t>PCR Results</a:t>
            </a:r>
            <a:endParaRPr lang="en-US" sz="3600" dirty="0"/>
          </a:p>
        </p:txBody>
      </p:sp>
      <p:sp>
        <p:nvSpPr>
          <p:cNvPr id="5" name="Subtitle 2"/>
          <p:cNvSpPr txBox="1">
            <a:spLocks/>
          </p:cNvSpPr>
          <p:nvPr/>
        </p:nvSpPr>
        <p:spPr bwMode="auto">
          <a:xfrm>
            <a:off x="5364013" y="6344049"/>
            <a:ext cx="3322787" cy="40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400" dirty="0" smtClean="0"/>
              <a:t>From: </a:t>
            </a:r>
            <a:r>
              <a:rPr lang="en-US" sz="1400" dirty="0" err="1" smtClean="0"/>
              <a:t>Alagaili</a:t>
            </a:r>
            <a:r>
              <a:rPr lang="en-US" sz="1400" dirty="0" smtClean="0"/>
              <a:t>, et. Al, </a:t>
            </a:r>
            <a:r>
              <a:rPr lang="en-US" sz="1400" dirty="0" err="1" smtClean="0"/>
              <a:t>Mbio</a:t>
            </a:r>
            <a:r>
              <a:rPr lang="en-US" sz="1400" dirty="0" smtClean="0"/>
              <a:t>, 2014</a:t>
            </a:r>
            <a:endParaRPr lang="en-US" sz="1400" dirty="0"/>
          </a:p>
        </p:txBody>
      </p:sp>
    </p:spTree>
    <p:extLst>
      <p:ext uri="{BB962C8B-B14F-4D97-AF65-F5344CB8AC3E}">
        <p14:creationId xmlns:p14="http://schemas.microsoft.com/office/powerpoint/2010/main" val="5116788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3-17 at 11.41.12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612" y="921106"/>
            <a:ext cx="8566788" cy="5200257"/>
          </a:xfrm>
          <a:prstGeom prst="rect">
            <a:avLst/>
          </a:prstGeom>
        </p:spPr>
      </p:pic>
    </p:spTree>
    <p:extLst>
      <p:ext uri="{BB962C8B-B14F-4D97-AF65-F5344CB8AC3E}">
        <p14:creationId xmlns:p14="http://schemas.microsoft.com/office/powerpoint/2010/main" val="3886874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210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328" y="153952"/>
            <a:ext cx="8595552" cy="6446664"/>
          </a:xfrm>
          <a:prstGeom prst="rect">
            <a:avLst/>
          </a:prstGeom>
        </p:spPr>
      </p:pic>
    </p:spTree>
    <p:extLst>
      <p:ext uri="{BB962C8B-B14F-4D97-AF65-F5344CB8AC3E}">
        <p14:creationId xmlns:p14="http://schemas.microsoft.com/office/powerpoint/2010/main" val="37217753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1"/>
          <p:cNvPicPr>
            <a:picLocks noChangeAspect="1" noChangeArrowheads="1"/>
          </p:cNvPicPr>
          <p:nvPr/>
        </p:nvPicPr>
        <p:blipFill>
          <a:blip r:embed="rId2" cstate="print">
            <a:lum bright="100000"/>
            <a:alphaModFix amt="38000"/>
            <a:extLst>
              <a:ext uri="{28A0092B-C50C-407E-A947-70E740481C1C}">
                <a14:useLocalDpi xmlns:a14="http://schemas.microsoft.com/office/drawing/2010/main"/>
              </a:ext>
            </a:extLst>
          </a:blip>
          <a:srcRect/>
          <a:stretch>
            <a:fillRect/>
          </a:stretch>
        </p:blipFill>
        <p:spPr bwMode="auto">
          <a:xfrm>
            <a:off x="0" y="9525"/>
            <a:ext cx="9144000" cy="6858000"/>
          </a:xfrm>
          <a:prstGeom prst="rect">
            <a:avLst/>
          </a:prstGeom>
          <a:noFill/>
          <a:ln w="12700" cap="flat">
            <a:noFill/>
            <a:miter lim="800000"/>
            <a:headEnd/>
            <a:tailEnd/>
          </a:ln>
          <a:effectLst/>
        </p:spPr>
      </p:pic>
      <p:sp>
        <p:nvSpPr>
          <p:cNvPr id="8" name="Rounded Rectangle 7"/>
          <p:cNvSpPr/>
          <p:nvPr/>
        </p:nvSpPr>
        <p:spPr>
          <a:xfrm>
            <a:off x="173571" y="192003"/>
            <a:ext cx="8803641" cy="6475530"/>
          </a:xfrm>
          <a:prstGeom prst="roundRect">
            <a:avLst>
              <a:gd name="adj" fmla="val 3487"/>
            </a:avLst>
          </a:prstGeom>
          <a:solidFill>
            <a:schemeClr val="bg1"/>
          </a:solidFill>
          <a:ln>
            <a:solidFill>
              <a:schemeClr val="accent3">
                <a:lumMod val="40000"/>
                <a:lumOff val="60000"/>
              </a:schemeClr>
            </a:solidFill>
          </a:ln>
          <a:effectLst>
            <a:outerShdw blurRad="3429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 Placeholder 2"/>
          <p:cNvSpPr txBox="1">
            <a:spLocks/>
          </p:cNvSpPr>
          <p:nvPr/>
        </p:nvSpPr>
        <p:spPr>
          <a:xfrm>
            <a:off x="404015" y="4599435"/>
            <a:ext cx="8223570" cy="1834510"/>
          </a:xfrm>
          <a:prstGeom prst="rect">
            <a:avLst/>
          </a:prstGeom>
        </p:spPr>
        <p:txBody>
          <a:bodyPr anchor="b"/>
          <a:lstStyle>
            <a:lvl1pPr marL="0" indent="0" algn="r" defTabSz="457200" rtl="0" eaLnBrk="1" latinLnBrk="0" hangingPunct="1">
              <a:spcBef>
                <a:spcPct val="20000"/>
              </a:spcBef>
              <a:buClr>
                <a:srgbClr val="008000"/>
              </a:buClr>
              <a:buFont typeface="Wingdings" charset="2"/>
              <a:buNone/>
              <a:defRPr sz="2000" kern="1200">
                <a:solidFill>
                  <a:schemeClr val="tx1">
                    <a:lumMod val="65000"/>
                    <a:lumOff val="35000"/>
                  </a:schemeClr>
                </a:solidFill>
                <a:latin typeface="Georgia"/>
                <a:ea typeface="+mn-ea"/>
                <a:cs typeface="Georgia"/>
              </a:defRPr>
            </a:lvl1pPr>
            <a:lvl2pPr marL="457200" indent="0" algn="l" defTabSz="457200" rtl="0" eaLnBrk="1" latinLnBrk="0" hangingPunct="1">
              <a:spcBef>
                <a:spcPct val="20000"/>
              </a:spcBef>
              <a:buClr>
                <a:schemeClr val="accent5">
                  <a:lumMod val="50000"/>
                </a:schemeClr>
              </a:buClr>
              <a:buFont typeface="Arial"/>
              <a:buNone/>
              <a:defRPr sz="1800" kern="1200">
                <a:solidFill>
                  <a:schemeClr val="tx1">
                    <a:tint val="75000"/>
                  </a:schemeClr>
                </a:solidFill>
                <a:latin typeface="Georgia"/>
                <a:ea typeface="+mn-ea"/>
                <a:cs typeface="Georgia"/>
              </a:defRPr>
            </a:lvl2pPr>
            <a:lvl3pPr marL="914400" indent="0" algn="l" defTabSz="457200" rtl="0" eaLnBrk="1" latinLnBrk="0" hangingPunct="1">
              <a:spcBef>
                <a:spcPct val="20000"/>
              </a:spcBef>
              <a:buFont typeface="Arial"/>
              <a:buNone/>
              <a:defRPr sz="1600" kern="1200">
                <a:solidFill>
                  <a:schemeClr val="tx1">
                    <a:tint val="75000"/>
                  </a:schemeClr>
                </a:solidFill>
                <a:latin typeface="+mn-lt"/>
                <a:ea typeface="+mn-ea"/>
                <a:cs typeface="+mn-cs"/>
              </a:defRPr>
            </a:lvl3pPr>
            <a:lvl4pPr marL="1371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4pPr>
            <a:lvl5pPr marL="18288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r>
              <a:rPr lang="en-US" sz="1800" b="1" dirty="0">
                <a:solidFill>
                  <a:srgbClr val="404040"/>
                </a:solidFill>
                <a:latin typeface="Arial Narrow" charset="0"/>
                <a:cs typeface="Calibri" charset="0"/>
              </a:rPr>
              <a:t>Dr. William B. Karesh</a:t>
            </a:r>
          </a:p>
          <a:p>
            <a:pPr>
              <a:spcBef>
                <a:spcPts val="0"/>
              </a:spcBef>
            </a:pPr>
            <a:r>
              <a:rPr lang="en-US" sz="1800" i="1" dirty="0">
                <a:solidFill>
                  <a:srgbClr val="595959"/>
                </a:solidFill>
                <a:latin typeface="Arial Narrow" charset="0"/>
                <a:cs typeface="Calibri" charset="0"/>
              </a:rPr>
              <a:t>Executive Vice President for Health and Policy, EcoHealth Alliance</a:t>
            </a:r>
          </a:p>
          <a:p>
            <a:pPr>
              <a:spcBef>
                <a:spcPts val="0"/>
              </a:spcBef>
            </a:pPr>
            <a:r>
              <a:rPr lang="en-US" sz="1800" i="1" dirty="0">
                <a:solidFill>
                  <a:srgbClr val="595959"/>
                </a:solidFill>
                <a:latin typeface="Arial Narrow" charset="0"/>
                <a:cs typeface="Calibri" charset="0"/>
              </a:rPr>
              <a:t>Technical Director, USAID Emerging Pandemic Threats – PREDICT</a:t>
            </a:r>
          </a:p>
          <a:p>
            <a:pPr>
              <a:spcBef>
                <a:spcPts val="0"/>
              </a:spcBef>
            </a:pPr>
            <a:r>
              <a:rPr lang="en-US" sz="1800" i="1" dirty="0">
                <a:solidFill>
                  <a:srgbClr val="595959"/>
                </a:solidFill>
                <a:latin typeface="Arial Narrow" charset="0"/>
                <a:cs typeface="Calibri" charset="0"/>
              </a:rPr>
              <a:t>President, OIE Working Group on Wildlife </a:t>
            </a:r>
            <a:r>
              <a:rPr lang="en-US" sz="1800" i="1" dirty="0" smtClean="0">
                <a:solidFill>
                  <a:srgbClr val="595959"/>
                </a:solidFill>
                <a:latin typeface="Arial Narrow" charset="0"/>
                <a:cs typeface="Calibri" charset="0"/>
              </a:rPr>
              <a:t>Diseases</a:t>
            </a:r>
          </a:p>
          <a:p>
            <a:pPr>
              <a:spcBef>
                <a:spcPts val="0"/>
              </a:spcBef>
            </a:pPr>
            <a:r>
              <a:rPr lang="en-US" sz="1800" i="1" dirty="0" smtClean="0">
                <a:solidFill>
                  <a:srgbClr val="595959"/>
                </a:solidFill>
                <a:latin typeface="Arial Narrow" charset="0"/>
                <a:cs typeface="Calibri" charset="0"/>
              </a:rPr>
              <a:t>Co</a:t>
            </a:r>
            <a:r>
              <a:rPr lang="en-US" sz="1800" i="1" dirty="0">
                <a:solidFill>
                  <a:srgbClr val="595959"/>
                </a:solidFill>
                <a:latin typeface="Arial Narrow" charset="0"/>
                <a:cs typeface="Calibri" charset="0"/>
              </a:rPr>
              <a:t>-Chair, Wildlife Health Specialist Group, International Union for the Conservation of Nature</a:t>
            </a:r>
            <a:r>
              <a:rPr lang="en-US" sz="2800" i="1" dirty="0">
                <a:solidFill>
                  <a:srgbClr val="595959"/>
                </a:solidFill>
                <a:latin typeface="Arial Narrow" charset="0"/>
                <a:cs typeface="Calibri" charset="0"/>
              </a:rPr>
              <a:t>,</a:t>
            </a:r>
          </a:p>
          <a:p>
            <a:endParaRPr lang="en-US" sz="2800" dirty="0">
              <a:solidFill>
                <a:srgbClr val="595959"/>
              </a:solidFill>
              <a:latin typeface="Arial Narrow" charset="0"/>
              <a:cs typeface="Calibri" charset="0"/>
            </a:endParaRPr>
          </a:p>
          <a:p>
            <a:pPr>
              <a:spcBef>
                <a:spcPts val="0"/>
              </a:spcBef>
            </a:pPr>
            <a:endParaRPr lang="en-US" i="1" dirty="0"/>
          </a:p>
          <a:p>
            <a:pPr>
              <a:spcBef>
                <a:spcPts val="0"/>
              </a:spcBef>
            </a:pPr>
            <a:endParaRPr lang="en-US" dirty="0" smtClean="0"/>
          </a:p>
        </p:txBody>
      </p:sp>
      <p:pic>
        <p:nvPicPr>
          <p:cNvPr id="10" name="Picture 9" descr="EHA_logo_RGB_MS"/>
          <p:cNvPicPr>
            <a:picLocks noChangeAspect="1" noChangeArrowheads="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contrast="-24000"/>
                    </a14:imgEffect>
                  </a14:imgLayer>
                </a14:imgProps>
              </a:ext>
            </a:extLst>
          </a:blip>
          <a:srcRect/>
          <a:stretch>
            <a:fillRect/>
          </a:stretch>
        </p:blipFill>
        <p:spPr bwMode="auto">
          <a:xfrm>
            <a:off x="482169" y="380534"/>
            <a:ext cx="7495517" cy="1906038"/>
          </a:xfrm>
          <a:prstGeom prst="rect">
            <a:avLst/>
          </a:prstGeom>
          <a:noFill/>
          <a:ln w="9525">
            <a:noFill/>
            <a:miter lim="800000"/>
            <a:headEnd/>
            <a:tailEnd/>
          </a:ln>
        </p:spPr>
      </p:pic>
      <p:sp>
        <p:nvSpPr>
          <p:cNvPr id="11" name="Title 1"/>
          <p:cNvSpPr txBox="1">
            <a:spLocks/>
          </p:cNvSpPr>
          <p:nvPr/>
        </p:nvSpPr>
        <p:spPr>
          <a:xfrm>
            <a:off x="389417" y="5085132"/>
            <a:ext cx="6053291" cy="1470025"/>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smtClean="0">
                <a:ln>
                  <a:noFill/>
                </a:ln>
                <a:solidFill>
                  <a:srgbClr val="408000"/>
                </a:solidFill>
                <a:effectLst/>
                <a:uLnTx/>
                <a:uFillTx/>
                <a:latin typeface="Georgia"/>
                <a:ea typeface="+mj-ea"/>
                <a:cs typeface="Georgia"/>
              </a:rPr>
              <a:t>Local</a:t>
            </a:r>
            <a:r>
              <a:rPr kumimoji="0" lang="en-US" sz="2400" b="1" i="0" u="none" strike="noStrike" kern="1200" cap="none" spc="0" normalizeH="0" noProof="0" dirty="0" smtClean="0">
                <a:ln>
                  <a:noFill/>
                </a:ln>
                <a:solidFill>
                  <a:srgbClr val="408000"/>
                </a:solidFill>
                <a:effectLst/>
                <a:uLnTx/>
                <a:uFillTx/>
                <a:latin typeface="Georgia"/>
                <a:ea typeface="+mj-ea"/>
                <a:cs typeface="Georgia"/>
              </a:rPr>
              <a:t> conservation.</a:t>
            </a:r>
          </a:p>
          <a:p>
            <a:pPr marL="0" marR="0" lvl="0" indent="0" algn="l" defTabSz="457200" rtl="0" eaLnBrk="1" fontAlgn="auto" latinLnBrk="0" hangingPunct="1">
              <a:lnSpc>
                <a:spcPct val="100000"/>
              </a:lnSpc>
              <a:spcBef>
                <a:spcPct val="0"/>
              </a:spcBef>
              <a:spcAft>
                <a:spcPts val="0"/>
              </a:spcAft>
              <a:buClrTx/>
              <a:buSzTx/>
              <a:buFontTx/>
              <a:buNone/>
              <a:tabLst/>
              <a:defRPr/>
            </a:pPr>
            <a:r>
              <a:rPr lang="en-US" sz="2400" b="1" baseline="0" dirty="0" smtClean="0">
                <a:solidFill>
                  <a:srgbClr val="408000"/>
                </a:solidFill>
                <a:latin typeface="Georgia"/>
                <a:ea typeface="+mj-ea"/>
                <a:cs typeface="Georgia"/>
              </a:rPr>
              <a:t>Global</a:t>
            </a:r>
            <a:r>
              <a:rPr lang="en-US" sz="2400" b="1" dirty="0" smtClean="0">
                <a:solidFill>
                  <a:srgbClr val="408000"/>
                </a:solidFill>
                <a:latin typeface="Georgia"/>
                <a:ea typeface="+mj-ea"/>
                <a:cs typeface="Georgia"/>
              </a:rPr>
              <a:t> health.</a:t>
            </a:r>
            <a:endParaRPr kumimoji="0" lang="en-US" sz="2400" b="1" i="0" u="none" strike="noStrike" kern="1200" cap="none" spc="0" normalizeH="0" baseline="0" noProof="0" dirty="0">
              <a:ln>
                <a:noFill/>
              </a:ln>
              <a:solidFill>
                <a:srgbClr val="408000"/>
              </a:solidFill>
              <a:effectLst/>
              <a:uLnTx/>
              <a:uFillTx/>
              <a:latin typeface="Georgia"/>
              <a:ea typeface="+mj-ea"/>
              <a:cs typeface="Georgia"/>
            </a:endParaRPr>
          </a:p>
        </p:txBody>
      </p:sp>
      <p:sp>
        <p:nvSpPr>
          <p:cNvPr id="6" name="Title 1"/>
          <p:cNvSpPr txBox="1">
            <a:spLocks/>
          </p:cNvSpPr>
          <p:nvPr/>
        </p:nvSpPr>
        <p:spPr>
          <a:xfrm>
            <a:off x="608726" y="2316601"/>
            <a:ext cx="8018859" cy="997793"/>
          </a:xfrm>
          <a:prstGeom prst="rect">
            <a:avLst/>
          </a:prstGeom>
        </p:spPr>
        <p:txBody>
          <a:bodyPr anchor="t">
            <a:normAutofit fontScale="70000" lnSpcReduction="20000"/>
          </a:bodyPr>
          <a:lstStyle>
            <a:lvl1pPr algn="r" defTabSz="457200" rtl="0" eaLnBrk="1" latinLnBrk="0" hangingPunct="1">
              <a:spcBef>
                <a:spcPct val="0"/>
              </a:spcBef>
              <a:buNone/>
              <a:defRPr sz="3200" b="1" kern="1200" cap="none">
                <a:solidFill>
                  <a:schemeClr val="tx1"/>
                </a:solidFill>
                <a:latin typeface="Georgia"/>
                <a:ea typeface="+mj-ea"/>
                <a:cs typeface="Georgia"/>
              </a:defRPr>
            </a:lvl1pPr>
          </a:lstStyle>
          <a:p>
            <a:r>
              <a:rPr lang="en-US" dirty="0" smtClean="0"/>
              <a:t>Wildlife </a:t>
            </a:r>
            <a:r>
              <a:rPr lang="en-US" dirty="0" smtClean="0"/>
              <a:t>Surveillance for Human EID’s</a:t>
            </a:r>
          </a:p>
          <a:p>
            <a:r>
              <a:rPr lang="en-US" dirty="0" smtClean="0"/>
              <a:t>and </a:t>
            </a:r>
          </a:p>
          <a:p>
            <a:r>
              <a:rPr lang="en-US" dirty="0" smtClean="0"/>
              <a:t>A bit of </a:t>
            </a:r>
            <a:r>
              <a:rPr lang="en-US" dirty="0" smtClean="0"/>
              <a:t>MERS</a:t>
            </a:r>
            <a:r>
              <a:rPr lang="en-US" dirty="0" smtClean="0"/>
              <a:t>-</a:t>
            </a:r>
            <a:r>
              <a:rPr lang="en-US" dirty="0" err="1" smtClean="0"/>
              <a:t>CoV</a:t>
            </a:r>
            <a:endParaRPr lang="en-US" dirty="0" smtClean="0"/>
          </a:p>
        </p:txBody>
      </p:sp>
    </p:spTree>
    <p:extLst>
      <p:ext uri="{BB962C8B-B14F-4D97-AF65-F5344CB8AC3E}">
        <p14:creationId xmlns:p14="http://schemas.microsoft.com/office/powerpoint/2010/main" val="361482330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6858000"/>
          </a:xfrm>
          <a:prstGeom prst="rect">
            <a:avLst/>
          </a:prstGeom>
        </p:spPr>
      </p:pic>
      <p:pic>
        <p:nvPicPr>
          <p:cNvPr id="4" name="Picture 3" descr="predictyr4map.bmp"/>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81" y="0"/>
            <a:ext cx="9144000" cy="5815013"/>
          </a:xfrm>
          <a:prstGeom prst="rect">
            <a:avLst/>
          </a:prstGeom>
        </p:spPr>
      </p:pic>
    </p:spTree>
    <p:extLst>
      <p:ext uri="{BB962C8B-B14F-4D97-AF65-F5344CB8AC3E}">
        <p14:creationId xmlns:p14="http://schemas.microsoft.com/office/powerpoint/2010/main" val="341381753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9137" name="Group 35"/>
          <p:cNvGrpSpPr>
            <a:grpSpLocks/>
          </p:cNvGrpSpPr>
          <p:nvPr/>
        </p:nvGrpSpPr>
        <p:grpSpPr bwMode="auto">
          <a:xfrm>
            <a:off x="120650" y="180975"/>
            <a:ext cx="8888413" cy="6446838"/>
            <a:chOff x="376700" y="438428"/>
            <a:chExt cx="8629388" cy="6194038"/>
          </a:xfrm>
        </p:grpSpPr>
        <p:pic>
          <p:nvPicPr>
            <p:cNvPr id="219138" name="Picture 36" descr="Screen Shot 2013-01-25 at 4.23.13 A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6700" y="438428"/>
              <a:ext cx="8522268" cy="5555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9139" name="TextBox 37"/>
            <p:cNvSpPr txBox="1">
              <a:spLocks noChangeArrowheads="1"/>
            </p:cNvSpPr>
            <p:nvPr/>
          </p:nvSpPr>
          <p:spPr bwMode="auto">
            <a:xfrm>
              <a:off x="6048111" y="6277620"/>
              <a:ext cx="2957977" cy="354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800">
                  <a:ea typeface="ヒラギノ角ゴ ProN W3" charset="0"/>
                  <a:cs typeface="ヒラギノ角ゴ ProN W3" charset="0"/>
                </a:rPr>
                <a:t>Karesh, et al, The Lancet, 2012</a:t>
              </a:r>
            </a:p>
          </p:txBody>
        </p:sp>
      </p:grpSp>
    </p:spTree>
    <p:extLst>
      <p:ext uri="{BB962C8B-B14F-4D97-AF65-F5344CB8AC3E}">
        <p14:creationId xmlns:p14="http://schemas.microsoft.com/office/powerpoint/2010/main" val="3442475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10"/>
          <p:cNvGrpSpPr>
            <a:grpSpLocks/>
          </p:cNvGrpSpPr>
          <p:nvPr/>
        </p:nvGrpSpPr>
        <p:grpSpPr bwMode="auto">
          <a:xfrm>
            <a:off x="241300" y="211138"/>
            <a:ext cx="8804275" cy="6232525"/>
            <a:chOff x="627979" y="415149"/>
            <a:chExt cx="8288897" cy="6180977"/>
          </a:xfrm>
        </p:grpSpPr>
        <p:sp>
          <p:nvSpPr>
            <p:cNvPr id="3" name="TextBox 1511"/>
            <p:cNvSpPr txBox="1">
              <a:spLocks noChangeArrowheads="1"/>
            </p:cNvSpPr>
            <p:nvPr/>
          </p:nvSpPr>
          <p:spPr bwMode="auto">
            <a:xfrm>
              <a:off x="6048111" y="6229826"/>
              <a:ext cx="2868765" cy="36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800">
                  <a:ea typeface="ヒラギノ角ゴ ProN W3" charset="0"/>
                  <a:cs typeface="ヒラギノ角ゴ ProN W3" charset="0"/>
                </a:rPr>
                <a:t>Karesh, et al, The Lancet, 2012</a:t>
              </a:r>
            </a:p>
          </p:txBody>
        </p:sp>
        <p:pic>
          <p:nvPicPr>
            <p:cNvPr id="4" name="Picture 1512" descr="Screen Shot 2013-01-25 at 4.23.33 A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27979" y="415149"/>
              <a:ext cx="8104479" cy="5778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0226253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3718641427"/>
              </p:ext>
            </p:extLst>
          </p:nvPr>
        </p:nvGraphicFramePr>
        <p:xfrm>
          <a:off x="323849" y="1060449"/>
          <a:ext cx="8518525" cy="5607051"/>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1987637" y="1803400"/>
            <a:ext cx="1502961"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943781" y="2876550"/>
            <a:ext cx="2546817" cy="1588"/>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65069" y="3216405"/>
            <a:ext cx="2725529"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1649190" y="2220050"/>
            <a:ext cx="1841408"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765069" y="2580665"/>
            <a:ext cx="2725529"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13" name="Rectangle 3"/>
          <p:cNvSpPr txBox="1">
            <a:spLocks noChangeArrowheads="1"/>
          </p:cNvSpPr>
          <p:nvPr/>
        </p:nvSpPr>
        <p:spPr>
          <a:xfrm>
            <a:off x="618694" y="301624"/>
            <a:ext cx="8557056" cy="768350"/>
          </a:xfrm>
          <a:prstGeom prst="rect">
            <a:avLst/>
          </a:prstGeom>
        </p:spPr>
        <p:txBody>
          <a:bodyPr>
            <a:normAutofit/>
          </a:bodyPr>
          <a:lstStyle>
            <a:lvl1pPr algn="l" defTabSz="457200" rtl="0" eaLnBrk="1" latinLnBrk="0" hangingPunct="1">
              <a:spcBef>
                <a:spcPct val="0"/>
              </a:spcBef>
              <a:buNone/>
              <a:defRPr sz="3200" b="1" kern="1200">
                <a:solidFill>
                  <a:schemeClr val="accent5">
                    <a:lumMod val="50000"/>
                  </a:schemeClr>
                </a:solidFill>
                <a:latin typeface="Georgia"/>
                <a:ea typeface="+mj-ea"/>
                <a:cs typeface="Georgia"/>
              </a:defRPr>
            </a:lvl1pPr>
          </a:lstStyle>
          <a:p>
            <a:r>
              <a:rPr lang="en-US" sz="2800" dirty="0" smtClean="0"/>
              <a:t>Drivers of Zoonotic Disease from Wildlife</a:t>
            </a:r>
            <a:endParaRPr lang="en-US" sz="2800" dirty="0"/>
          </a:p>
        </p:txBody>
      </p:sp>
    </p:spTree>
    <p:extLst>
      <p:ext uri="{BB962C8B-B14F-4D97-AF65-F5344CB8AC3E}">
        <p14:creationId xmlns:p14="http://schemas.microsoft.com/office/powerpoint/2010/main" val="414694225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224" y="1323753"/>
            <a:ext cx="8797775" cy="525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3954" name="TextBox 2"/>
          <p:cNvSpPr txBox="1">
            <a:spLocks noChangeArrowheads="1"/>
          </p:cNvSpPr>
          <p:nvPr/>
        </p:nvSpPr>
        <p:spPr bwMode="auto">
          <a:xfrm>
            <a:off x="6875463" y="6456363"/>
            <a:ext cx="2216150"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340" tIns="42670" rIns="85340" bIns="42670">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defTabSz="914400" eaLnBrk="1" hangingPunct="1"/>
            <a:r>
              <a:rPr lang="en-US" sz="1300">
                <a:solidFill>
                  <a:srgbClr val="000000"/>
                </a:solidFill>
                <a:latin typeface="Arial" charset="0"/>
              </a:rPr>
              <a:t>Olival, Bogich et al. </a:t>
            </a:r>
            <a:r>
              <a:rPr lang="en-US" sz="1300" i="1">
                <a:solidFill>
                  <a:srgbClr val="000000"/>
                </a:solidFill>
                <a:latin typeface="Arial" charset="0"/>
              </a:rPr>
              <a:t>In Prep</a:t>
            </a:r>
          </a:p>
        </p:txBody>
      </p:sp>
      <p:pic>
        <p:nvPicPr>
          <p:cNvPr id="253955" name="Picture 3" descr="rat1.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78538" y="1214438"/>
            <a:ext cx="6604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956" name="Picture 4" descr="Nomascus.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76913" y="2668588"/>
            <a:ext cx="635000" cy="7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957" name="Picture 5" descr="chlorocebus.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133475" y="2871788"/>
            <a:ext cx="606425"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958" name="Picture 6" descr="piliocolobus.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816100" y="3201988"/>
            <a:ext cx="8397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959" name="Picture 7" descr="ammospermophilus.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930525" y="2871788"/>
            <a:ext cx="547688"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960" name="Picture 8" descr="Platyrrhinus lineatus.jp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516313" y="3756025"/>
            <a:ext cx="800100"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961" name="Picture 9" descr="Epomops_franqueti.jp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4049713" y="2619375"/>
            <a:ext cx="854075"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962" name="Picture 10" descr="Galerella.jp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926263" y="3502025"/>
            <a:ext cx="858837"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963" name="Picture 11" descr="Gerbilliscus.jp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6900863" y="2782888"/>
            <a:ext cx="957262"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964" name="Picture 12" descr="uroderma.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865688" y="3713163"/>
            <a:ext cx="7112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3965" name="TextBox 13"/>
          <p:cNvSpPr txBox="1">
            <a:spLocks noChangeArrowheads="1"/>
          </p:cNvSpPr>
          <p:nvPr/>
        </p:nvSpPr>
        <p:spPr bwMode="auto">
          <a:xfrm>
            <a:off x="609600" y="228600"/>
            <a:ext cx="7721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defTabSz="914400" eaLnBrk="1" hangingPunct="1"/>
            <a:r>
              <a:rPr lang="en-US" sz="2000" b="1" dirty="0">
                <a:solidFill>
                  <a:srgbClr val="000000"/>
                </a:solidFill>
                <a:latin typeface="Arial" charset="0"/>
              </a:rPr>
              <a:t>All Genera (n=195) with ≥1 virus shared with humans, showing 10 genera with highest shared virus/sampling effort ratio</a:t>
            </a:r>
          </a:p>
        </p:txBody>
      </p:sp>
    </p:spTree>
    <p:extLst>
      <p:ext uri="{BB962C8B-B14F-4D97-AF65-F5344CB8AC3E}">
        <p14:creationId xmlns:p14="http://schemas.microsoft.com/office/powerpoint/2010/main" val="256831541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01" name="Picture 1" descr="howler-monkey-2.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5800" y="533400"/>
            <a:ext cx="2779713"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02" name="Picture 2" descr="closeup fa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152400"/>
            <a:ext cx="4799013"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03" name="Picture 7" descr="prairiedo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3124200"/>
            <a:ext cx="3171825" cy="273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41275">
                <a:solidFill>
                  <a:srgbClr val="000000"/>
                </a:solidFill>
                <a:miter lim="800000"/>
                <a:headEnd/>
                <a:tailEnd/>
              </a14:hiddenLine>
            </a:ext>
          </a:extLst>
        </p:spPr>
      </p:pic>
    </p:spTree>
    <p:extLst>
      <p:ext uri="{BB962C8B-B14F-4D97-AF65-F5344CB8AC3E}">
        <p14:creationId xmlns:p14="http://schemas.microsoft.com/office/powerpoint/2010/main" val="250166562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2166</TotalTime>
  <Words>1498</Words>
  <Application>Microsoft Macintosh PowerPoint</Application>
  <PresentationFormat>On-screen Show (4:3)</PresentationFormat>
  <Paragraphs>171</Paragraphs>
  <Slides>38</Slides>
  <Notes>12</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Office Theme</vt:lpstr>
      <vt:lpstr>PowerPoint Presentation</vt:lpstr>
      <vt:lpstr>Most EIDs are Zoonotic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PREDICT Viral Discovery</vt:lpstr>
      <vt:lpstr>PowerPoint Presentation</vt:lpstr>
      <vt:lpstr>PowerPoint Presentation</vt:lpstr>
      <vt:lpstr>PowerPoint Presentation</vt:lpstr>
      <vt:lpstr>USAID Emerging Pandemic Threats – PREDICT Program Streamlining Sample Collection from Wildlife</vt:lpstr>
      <vt:lpstr>PowerPoint Presentation</vt:lpstr>
      <vt:lpstr>USAID Emerging Pandemic Threats – PREDICT Program Discovery of SARS-Like virus in bats that is likely to infect people</vt:lpstr>
      <vt:lpstr>PowerPoint Presentation</vt:lpstr>
      <vt:lpstr>Investigation of a Novel Coronavirus</vt:lpstr>
      <vt:lpstr>PowerPoint Presentation</vt:lpstr>
      <vt:lpstr>PowerPoint Presentation</vt:lpstr>
      <vt:lpstr>PowerPoint Presentation</vt:lpstr>
      <vt:lpstr>Focused on 5 bat species</vt:lpstr>
      <vt:lpstr>PowerPoint Presentation</vt:lpstr>
      <vt:lpstr>PowerPoint Presentation</vt:lpstr>
      <vt:lpstr>Roosting Ecology</vt:lpstr>
      <vt:lpstr>PowerPoint Presentation</vt:lpstr>
      <vt:lpstr>Nipah virus Index Farm, Malaysia</vt:lpstr>
      <vt:lpstr>Nipah virus outbreaks - Bangladesh</vt:lpstr>
      <vt:lpstr>PowerPoint Presentation</vt:lpstr>
      <vt:lpstr>PowerPoint Presentation</vt:lpstr>
      <vt:lpstr>Environmental Stability</vt:lpstr>
      <vt:lpstr>Environmental Stability (milk)</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Anthony Ramos</dc:creator>
  <cp:lastModifiedBy>William Karesh</cp:lastModifiedBy>
  <cp:revision>314</cp:revision>
  <cp:lastPrinted>2012-02-06T20:41:55Z</cp:lastPrinted>
  <dcterms:created xsi:type="dcterms:W3CDTF">2012-09-10T19:24:40Z</dcterms:created>
  <dcterms:modified xsi:type="dcterms:W3CDTF">2014-03-25T14:07:25Z</dcterms:modified>
</cp:coreProperties>
</file>